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57" r:id="rId6"/>
    <p:sldId id="262" r:id="rId7"/>
    <p:sldId id="263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690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F821DB8-F4EB-4A41-A1BA-3FCAFE7338EE}" styleName=""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8"/>
  </p:normalViewPr>
  <p:slideViewPr>
    <p:cSldViewPr snapToGrid="0" snapToObjects="1">
      <p:cViewPr varScale="1">
        <p:scale>
          <a:sx n="38" d="100"/>
          <a:sy n="38" d="100"/>
        </p:scale>
        <p:origin x="946" y="8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Sottotitolo presentazione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855">
              <a:spcBef>
                <a:spcPts val="2600"/>
              </a:spcBef>
              <a:defRPr sz="2940" spc="-88"/>
            </a:lvl1pPr>
          </a:lstStyle>
          <a:p>
            <a:r>
              <a:t>Dettagli informazione</a:t>
            </a:r>
          </a:p>
        </p:txBody>
      </p:sp>
      <p:sp>
        <p:nvSpPr>
          <p:cNvPr id="119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21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Attribuzione </a:t>
            </a:r>
          </a:p>
        </p:txBody>
      </p:sp>
      <p:sp>
        <p:nvSpPr>
          <p:cNvPr id="130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31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32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780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780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780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780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780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1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2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1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1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3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41" name="Sottotitolo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Sottotitolo diapositiva</a:t>
            </a:r>
          </a:p>
        </p:txBody>
      </p:sp>
      <p:sp>
        <p:nvSpPr>
          <p:cNvPr id="42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43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44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Titolo</a:t>
            </a:r>
          </a:p>
        </p:txBody>
      </p:sp>
      <p:sp>
        <p:nvSpPr>
          <p:cNvPr id="45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1pPr>
            <a:lvl2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2pPr>
            <a:lvl3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3pPr>
            <a:lvl4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4pPr>
            <a:lvl5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5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1pPr>
            <a:lvl2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2pPr>
            <a:lvl3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3pPr>
            <a:lvl4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4pPr>
            <a:lvl5pPr defTabSz="584200">
              <a:spcBef>
                <a:spcPts val="33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ttangolo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67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68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Titolo</a:t>
            </a:r>
          </a:p>
        </p:txBody>
      </p:sp>
      <p:sp>
        <p:nvSpPr>
          <p:cNvPr id="69" name="Sottotitolo diapositiv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420">
              <a:defRPr sz="3395" spc="-101"/>
            </a:lvl1pPr>
          </a:lstStyle>
          <a:p>
            <a:r>
              <a:t>Sottotitolo diapositiva</a:t>
            </a:r>
          </a:p>
        </p:txBody>
      </p:sp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Titolo sezione</a:t>
            </a:r>
          </a:p>
        </p:txBody>
      </p:sp>
      <p:sp>
        <p:nvSpPr>
          <p:cNvPr id="7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86" name="Sottotitolo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Sottotitolo diapositiva </a:t>
            </a:r>
          </a:p>
        </p:txBody>
      </p:sp>
      <p:sp>
        <p:nvSpPr>
          <p:cNvPr id="87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88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8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Titolo</a:t>
            </a:r>
          </a:p>
        </p:txBody>
      </p:sp>
      <p:sp>
        <p:nvSpPr>
          <p:cNvPr id="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98" name="Sottotitolo programm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Sottotitolo programma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01" name="Rettangolo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defRPr sz="2200" spc="-44"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02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Titolo programma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780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780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780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780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780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Sottotitolo presentazione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9000">
              <a:lnSpc>
                <a:spcPct val="100000"/>
              </a:lnSpc>
              <a:spcBef>
                <a:spcPts val="0"/>
              </a:spcBef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r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78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500" b="0" i="0" u="none" strike="noStrike" cap="all" spc="-104" baseline="0">
          <a:solidFill>
            <a:srgbClr val="000000"/>
          </a:solidFill>
          <a:uFillTx/>
          <a:latin typeface="Graphik-SemiboldItalic"/>
          <a:ea typeface="Graphik-SemiboldItalic"/>
          <a:cs typeface="Graphik-SemiboldItalic"/>
          <a:sym typeface="Graphik Semibold"/>
        </a:defRPr>
      </a:lvl9pPr>
    </p:bodyStyle>
    <p:otherStyle>
      <a:lvl1pPr marL="0" marR="0" indent="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9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CpYKEiTsHXL5vpXS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pjcshaXxbmJ8EhSa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C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madre-che-dondola-il-suo-bambino-feste-festa-della-mamma-1141058.jpg.png" descr="madre-che-dondola-il-suo-bambino-feste-festa-della-mamma-1141058.jpg.png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t="14095" b="14095"/>
          <a:stretch>
            <a:fillRect/>
          </a:stretch>
        </p:blipFill>
        <p:spPr>
          <a:xfrm>
            <a:off x="9782089" y="0"/>
            <a:ext cx="24384001" cy="13716000"/>
          </a:xfrm>
          <a:prstGeom prst="rect">
            <a:avLst/>
          </a:prstGeom>
        </p:spPr>
      </p:pic>
      <p:sp>
        <p:nvSpPr>
          <p:cNvPr id="168" name="Cav all’opera"/>
          <p:cNvSpPr txBox="1">
            <a:spLocks noGrp="1"/>
          </p:cNvSpPr>
          <p:nvPr>
            <p:ph type="title"/>
          </p:nvPr>
        </p:nvSpPr>
        <p:spPr>
          <a:xfrm>
            <a:off x="962998" y="4371909"/>
            <a:ext cx="21869401" cy="4699001"/>
          </a:xfrm>
          <a:prstGeom prst="rect">
            <a:avLst/>
          </a:prstGeom>
        </p:spPr>
        <p:txBody>
          <a:bodyPr/>
          <a:lstStyle/>
          <a:p>
            <a:r>
              <a:rPr dirty="0"/>
              <a:t>Cav all’opera</a:t>
            </a:r>
          </a:p>
        </p:txBody>
      </p:sp>
      <p:sp>
        <p:nvSpPr>
          <p:cNvPr id="169" name="Fontanesi giorgia…"/>
          <p:cNvSpPr txBox="1">
            <a:spLocks noGrp="1"/>
          </p:cNvSpPr>
          <p:nvPr>
            <p:ph type="body" sz="quarter" idx="1"/>
          </p:nvPr>
        </p:nvSpPr>
        <p:spPr>
          <a:xfrm>
            <a:off x="962998" y="9258540"/>
            <a:ext cx="21869401" cy="1422714"/>
          </a:xfrm>
          <a:prstGeom prst="rect">
            <a:avLst/>
          </a:prstGeom>
        </p:spPr>
        <p:txBody>
          <a:bodyPr/>
          <a:lstStyle/>
          <a:p>
            <a:pPr defTabSz="303530">
              <a:defRPr sz="2550" spc="-76"/>
            </a:pPr>
            <a:r>
              <a:rPr dirty="0"/>
              <a:t>Fontanesi giorgia</a:t>
            </a:r>
          </a:p>
          <a:p>
            <a:pPr defTabSz="303530">
              <a:defRPr sz="2550" spc="-76"/>
            </a:pPr>
            <a:r>
              <a:rPr dirty="0"/>
              <a:t>OLIVIERI BENEDETTA</a:t>
            </a:r>
          </a:p>
          <a:p>
            <a:pPr defTabSz="303530">
              <a:defRPr sz="2550" spc="-76"/>
            </a:pPr>
            <a:r>
              <a:rPr dirty="0"/>
              <a:t>PROVITO ASIA </a:t>
            </a:r>
          </a:p>
        </p:txBody>
      </p:sp>
      <p:sp>
        <p:nvSpPr>
          <p:cNvPr id="170" name="PROGETTO PCTO 3CU"/>
          <p:cNvSpPr txBox="1"/>
          <p:nvPr/>
        </p:nvSpPr>
        <p:spPr>
          <a:xfrm>
            <a:off x="9360916" y="6669531"/>
            <a:ext cx="3610560" cy="63093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200" spc="-32"/>
            </a:lvl1pPr>
          </a:lstStyle>
          <a:p>
            <a:r>
              <a:rPr dirty="0"/>
              <a:t>PROGETTO PCTO 3CU</a:t>
            </a:r>
          </a:p>
        </p:txBody>
      </p:sp>
      <p:grpSp>
        <p:nvGrpSpPr>
          <p:cNvPr id="173" name="Galleria immagini"/>
          <p:cNvGrpSpPr/>
          <p:nvPr/>
        </p:nvGrpSpPr>
        <p:grpSpPr>
          <a:xfrm>
            <a:off x="411427" y="233244"/>
            <a:ext cx="4900155" cy="3209799"/>
            <a:chOff x="0" y="0"/>
            <a:chExt cx="4900154" cy="3209797"/>
          </a:xfrm>
        </p:grpSpPr>
        <p:pic>
          <p:nvPicPr>
            <p:cNvPr id="171" name="vbb.jpg" descr="vbb.jpg"/>
            <p:cNvPicPr>
              <a:picLocks noChangeAspect="1"/>
            </p:cNvPicPr>
            <p:nvPr/>
          </p:nvPicPr>
          <p:blipFill>
            <a:blip r:embed="rId3" cstate="print"/>
            <a:srcRect t="2091" b="2091"/>
            <a:stretch>
              <a:fillRect/>
            </a:stretch>
          </p:blipFill>
          <p:spPr>
            <a:xfrm>
              <a:off x="0" y="0"/>
              <a:ext cx="4900155" cy="25400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72" name="Didascalia"/>
            <p:cNvSpPr/>
            <p:nvPr/>
          </p:nvSpPr>
          <p:spPr>
            <a:xfrm>
              <a:off x="0" y="2616200"/>
              <a:ext cx="4900155" cy="593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endParaRPr dirty="0"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re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Fontanesi –</a:t>
            </a:r>
            <a:r>
              <a:rPr lang="it-IT" dirty="0" err="1"/>
              <a:t>olivieri</a:t>
            </a:r>
            <a:r>
              <a:rPr lang="it-IT" dirty="0"/>
              <a:t> e </a:t>
            </a:r>
            <a:r>
              <a:rPr lang="it-IT" dirty="0" err="1"/>
              <a:t>provito</a:t>
            </a:r>
            <a:endParaRPr dirty="0"/>
          </a:p>
        </p:txBody>
      </p:sp>
      <p:sp>
        <p:nvSpPr>
          <p:cNvPr id="182" name="DESTINATARI: RAGAZZI, RAGAZZE E RISPETTIVE FAMIGLIE DELLE SCUOLE MEDIE SACCHI E BERTAZZOLO"/>
          <p:cNvSpPr txBox="1">
            <a:spLocks noGrp="1"/>
          </p:cNvSpPr>
          <p:nvPr>
            <p:ph type="body" idx="22"/>
          </p:nvPr>
        </p:nvSpPr>
        <p:spPr>
          <a:xfrm>
            <a:off x="1257300" y="3536753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rPr dirty="0"/>
              <a:t>DESTINATARI</a:t>
            </a:r>
            <a:r>
              <a:rPr sz="3400" spc="-102" dirty="0"/>
              <a:t>: </a:t>
            </a:r>
            <a:r>
              <a:rPr dirty="0"/>
              <a:t>RAGAZZI, RAGAZZE E RISPETTIVE FAMIGLIE DELL</a:t>
            </a:r>
            <a:r>
              <a:rPr lang="it-IT" dirty="0"/>
              <a:t>a</a:t>
            </a:r>
            <a:r>
              <a:rPr dirty="0"/>
              <a:t> SCUOL</a:t>
            </a:r>
            <a:r>
              <a:rPr lang="it-IT" dirty="0"/>
              <a:t>a </a:t>
            </a:r>
            <a:r>
              <a:rPr dirty="0"/>
              <a:t>MEDI</a:t>
            </a:r>
            <a:r>
              <a:rPr lang="it-IT" dirty="0"/>
              <a:t>a</a:t>
            </a:r>
            <a:r>
              <a:rPr dirty="0"/>
              <a:t> BERTAZZOLO</a:t>
            </a:r>
          </a:p>
        </p:txBody>
      </p:sp>
      <p:sp>
        <p:nvSpPr>
          <p:cNvPr id="183" name="PROGRAMMAZIONE ATTIVITÀ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PROGRAMMAZIONE ATTIVITÀ</a:t>
            </a:r>
          </a:p>
        </p:txBody>
      </p:sp>
      <p:sp>
        <p:nvSpPr>
          <p:cNvPr id="184" name="Questionario: https://forms.gle/CpYKEiTsHXL5vpXS6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2000" algn="just" defTabSz="457200">
              <a:lnSpc>
                <a:spcPts val="6100"/>
              </a:lnSpc>
              <a:spcBef>
                <a:spcPts val="1000"/>
              </a:spcBef>
            </a:pPr>
            <a:r>
              <a:rPr dirty="0"/>
              <a:t>Questionario</a:t>
            </a:r>
            <a:r>
              <a:rPr sz="3000" dirty="0"/>
              <a:t>:</a:t>
            </a:r>
            <a:r>
              <a:rPr dirty="0"/>
              <a:t> </a:t>
            </a:r>
            <a:r>
              <a:rPr u="sng" dirty="0">
                <a:hlinkClick r:id="rId2"/>
              </a:rPr>
              <a:t>https://forms.gle/CpYKEiTsHXL5vpXS6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defTabSz="457200">
              <a:lnSpc>
                <a:spcPts val="4200"/>
              </a:lnSpc>
              <a:spcBef>
                <a:spcPts val="0"/>
              </a:spcBef>
              <a:defRPr sz="1865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762000" lvl="5" algn="just" defTabSz="457200">
              <a:lnSpc>
                <a:spcPts val="6100"/>
              </a:lnSpc>
              <a:spcBef>
                <a:spcPts val="10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Ai ragazzi dell</a:t>
            </a:r>
            <a:r>
              <a:rPr lang="it-IT" dirty="0"/>
              <a:t>a</a:t>
            </a:r>
            <a:r>
              <a:rPr dirty="0"/>
              <a:t> scuol</a:t>
            </a:r>
            <a:r>
              <a:rPr lang="it-IT" dirty="0"/>
              <a:t>a</a:t>
            </a:r>
            <a:r>
              <a:rPr dirty="0"/>
              <a:t> sopracitat</a:t>
            </a:r>
            <a:r>
              <a:rPr lang="it-IT" dirty="0"/>
              <a:t>a</a:t>
            </a:r>
            <a:r>
              <a:rPr dirty="0"/>
              <a:t> verrà inviato un questionario online </a:t>
            </a:r>
          </a:p>
          <a:p>
            <a:pPr marL="762000" lvl="5" algn="just" defTabSz="457200">
              <a:lnSpc>
                <a:spcPts val="6100"/>
              </a:lnSpc>
              <a:spcBef>
                <a:spcPts val="1000"/>
              </a:spcBef>
              <a:defRPr cap="none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da compilare e successivamente un volantino riguardante l’evento organizzato</a:t>
            </a:r>
          </a:p>
        </p:txBody>
      </p:sp>
      <p:sp>
        <p:nvSpPr>
          <p:cNvPr id="185" name="Scuola"/>
          <p:cNvSpPr/>
          <p:nvPr/>
        </p:nvSpPr>
        <p:spPr>
          <a:xfrm>
            <a:off x="18897099" y="8826893"/>
            <a:ext cx="4381328" cy="4101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1838" y="1"/>
                </a:moveTo>
                <a:cubicBezTo>
                  <a:pt x="11451" y="20"/>
                  <a:pt x="11064" y="444"/>
                  <a:pt x="10677" y="58"/>
                </a:cubicBezTo>
                <a:cubicBezTo>
                  <a:pt x="10677" y="193"/>
                  <a:pt x="10677" y="375"/>
                  <a:pt x="10677" y="559"/>
                </a:cubicBezTo>
                <a:lnTo>
                  <a:pt x="10677" y="1177"/>
                </a:lnTo>
                <a:lnTo>
                  <a:pt x="10677" y="2404"/>
                </a:lnTo>
                <a:lnTo>
                  <a:pt x="7941" y="3999"/>
                </a:lnTo>
                <a:lnTo>
                  <a:pt x="5624" y="3999"/>
                </a:lnTo>
                <a:lnTo>
                  <a:pt x="5624" y="5805"/>
                </a:lnTo>
                <a:lnTo>
                  <a:pt x="0" y="5805"/>
                </a:lnTo>
                <a:lnTo>
                  <a:pt x="0" y="7219"/>
                </a:lnTo>
                <a:lnTo>
                  <a:pt x="21600" y="7219"/>
                </a:lnTo>
                <a:lnTo>
                  <a:pt x="21600" y="5805"/>
                </a:lnTo>
                <a:lnTo>
                  <a:pt x="15976" y="5805"/>
                </a:lnTo>
                <a:lnTo>
                  <a:pt x="15976" y="3999"/>
                </a:lnTo>
                <a:lnTo>
                  <a:pt x="13660" y="3999"/>
                </a:lnTo>
                <a:lnTo>
                  <a:pt x="10925" y="2404"/>
                </a:lnTo>
                <a:lnTo>
                  <a:pt x="10925" y="1325"/>
                </a:lnTo>
                <a:cubicBezTo>
                  <a:pt x="11358" y="1431"/>
                  <a:pt x="11792" y="847"/>
                  <a:pt x="12226" y="1278"/>
                </a:cubicBezTo>
                <a:cubicBezTo>
                  <a:pt x="12226" y="979"/>
                  <a:pt x="12226" y="460"/>
                  <a:pt x="12226" y="161"/>
                </a:cubicBezTo>
                <a:cubicBezTo>
                  <a:pt x="12097" y="32"/>
                  <a:pt x="11967" y="-6"/>
                  <a:pt x="11838" y="1"/>
                </a:cubicBezTo>
                <a:close/>
                <a:moveTo>
                  <a:pt x="10800" y="3999"/>
                </a:moveTo>
                <a:cubicBezTo>
                  <a:pt x="11375" y="3999"/>
                  <a:pt x="11841" y="4497"/>
                  <a:pt x="11841" y="5111"/>
                </a:cubicBezTo>
                <a:cubicBezTo>
                  <a:pt x="11841" y="5725"/>
                  <a:pt x="11375" y="6223"/>
                  <a:pt x="10800" y="6223"/>
                </a:cubicBezTo>
                <a:cubicBezTo>
                  <a:pt x="10225" y="6223"/>
                  <a:pt x="9760" y="5725"/>
                  <a:pt x="9761" y="5111"/>
                </a:cubicBezTo>
                <a:cubicBezTo>
                  <a:pt x="9761" y="4497"/>
                  <a:pt x="10225" y="3999"/>
                  <a:pt x="10800" y="3999"/>
                </a:cubicBezTo>
                <a:close/>
                <a:moveTo>
                  <a:pt x="494" y="7753"/>
                </a:moveTo>
                <a:lnTo>
                  <a:pt x="494" y="21594"/>
                </a:lnTo>
                <a:lnTo>
                  <a:pt x="7305" y="21594"/>
                </a:lnTo>
                <a:lnTo>
                  <a:pt x="7305" y="20913"/>
                </a:lnTo>
                <a:lnTo>
                  <a:pt x="8006" y="20913"/>
                </a:lnTo>
                <a:lnTo>
                  <a:pt x="8006" y="20205"/>
                </a:lnTo>
                <a:lnTo>
                  <a:pt x="8704" y="20205"/>
                </a:lnTo>
                <a:lnTo>
                  <a:pt x="8704" y="19498"/>
                </a:lnTo>
                <a:lnTo>
                  <a:pt x="9200" y="19498"/>
                </a:lnTo>
                <a:lnTo>
                  <a:pt x="9200" y="16916"/>
                </a:lnTo>
                <a:lnTo>
                  <a:pt x="8461" y="16916"/>
                </a:lnTo>
                <a:lnTo>
                  <a:pt x="10787" y="15561"/>
                </a:lnTo>
                <a:lnTo>
                  <a:pt x="13110" y="16916"/>
                </a:lnTo>
                <a:lnTo>
                  <a:pt x="12401" y="16916"/>
                </a:lnTo>
                <a:lnTo>
                  <a:pt x="12401" y="19498"/>
                </a:lnTo>
                <a:lnTo>
                  <a:pt x="12898" y="19498"/>
                </a:lnTo>
                <a:lnTo>
                  <a:pt x="12898" y="20205"/>
                </a:lnTo>
                <a:lnTo>
                  <a:pt x="13596" y="20205"/>
                </a:lnTo>
                <a:lnTo>
                  <a:pt x="13596" y="20913"/>
                </a:lnTo>
                <a:lnTo>
                  <a:pt x="14295" y="20913"/>
                </a:lnTo>
                <a:lnTo>
                  <a:pt x="14295" y="21594"/>
                </a:lnTo>
                <a:lnTo>
                  <a:pt x="21107" y="21594"/>
                </a:lnTo>
                <a:lnTo>
                  <a:pt x="21107" y="7753"/>
                </a:lnTo>
                <a:lnTo>
                  <a:pt x="494" y="7753"/>
                </a:lnTo>
                <a:close/>
                <a:moveTo>
                  <a:pt x="1801" y="9133"/>
                </a:moveTo>
                <a:lnTo>
                  <a:pt x="4293" y="9133"/>
                </a:lnTo>
                <a:lnTo>
                  <a:pt x="4293" y="11148"/>
                </a:lnTo>
                <a:lnTo>
                  <a:pt x="1801" y="11148"/>
                </a:lnTo>
                <a:lnTo>
                  <a:pt x="1801" y="9133"/>
                </a:lnTo>
                <a:close/>
                <a:moveTo>
                  <a:pt x="5670" y="9133"/>
                </a:moveTo>
                <a:lnTo>
                  <a:pt x="8162" y="9133"/>
                </a:lnTo>
                <a:lnTo>
                  <a:pt x="8162" y="11148"/>
                </a:lnTo>
                <a:lnTo>
                  <a:pt x="5670" y="11148"/>
                </a:lnTo>
                <a:lnTo>
                  <a:pt x="5670" y="9133"/>
                </a:lnTo>
                <a:close/>
                <a:moveTo>
                  <a:pt x="9539" y="9133"/>
                </a:moveTo>
                <a:lnTo>
                  <a:pt x="12032" y="9133"/>
                </a:lnTo>
                <a:lnTo>
                  <a:pt x="12032" y="11148"/>
                </a:lnTo>
                <a:lnTo>
                  <a:pt x="9539" y="11148"/>
                </a:lnTo>
                <a:lnTo>
                  <a:pt x="9539" y="9133"/>
                </a:lnTo>
                <a:close/>
                <a:moveTo>
                  <a:pt x="13411" y="9133"/>
                </a:moveTo>
                <a:lnTo>
                  <a:pt x="15901" y="9133"/>
                </a:lnTo>
                <a:lnTo>
                  <a:pt x="15901" y="11148"/>
                </a:lnTo>
                <a:lnTo>
                  <a:pt x="13411" y="11148"/>
                </a:lnTo>
                <a:lnTo>
                  <a:pt x="13411" y="9133"/>
                </a:lnTo>
                <a:close/>
                <a:moveTo>
                  <a:pt x="17280" y="9133"/>
                </a:moveTo>
                <a:lnTo>
                  <a:pt x="19771" y="9133"/>
                </a:lnTo>
                <a:lnTo>
                  <a:pt x="19771" y="11148"/>
                </a:lnTo>
                <a:lnTo>
                  <a:pt x="17280" y="11148"/>
                </a:lnTo>
                <a:lnTo>
                  <a:pt x="17280" y="9133"/>
                </a:lnTo>
                <a:close/>
                <a:moveTo>
                  <a:pt x="1801" y="13025"/>
                </a:moveTo>
                <a:lnTo>
                  <a:pt x="4293" y="13025"/>
                </a:lnTo>
                <a:lnTo>
                  <a:pt x="4293" y="15040"/>
                </a:lnTo>
                <a:lnTo>
                  <a:pt x="1801" y="15040"/>
                </a:lnTo>
                <a:lnTo>
                  <a:pt x="1801" y="13025"/>
                </a:lnTo>
                <a:close/>
                <a:moveTo>
                  <a:pt x="5670" y="13025"/>
                </a:moveTo>
                <a:lnTo>
                  <a:pt x="8162" y="13025"/>
                </a:lnTo>
                <a:lnTo>
                  <a:pt x="8162" y="15040"/>
                </a:lnTo>
                <a:lnTo>
                  <a:pt x="5670" y="15040"/>
                </a:lnTo>
                <a:lnTo>
                  <a:pt x="5670" y="13025"/>
                </a:lnTo>
                <a:close/>
                <a:moveTo>
                  <a:pt x="9539" y="13025"/>
                </a:moveTo>
                <a:lnTo>
                  <a:pt x="12032" y="13025"/>
                </a:lnTo>
                <a:lnTo>
                  <a:pt x="12032" y="15040"/>
                </a:lnTo>
                <a:lnTo>
                  <a:pt x="9539" y="15040"/>
                </a:lnTo>
                <a:lnTo>
                  <a:pt x="9539" y="13025"/>
                </a:lnTo>
                <a:close/>
                <a:moveTo>
                  <a:pt x="13411" y="13025"/>
                </a:moveTo>
                <a:lnTo>
                  <a:pt x="15901" y="13025"/>
                </a:lnTo>
                <a:lnTo>
                  <a:pt x="15901" y="15040"/>
                </a:lnTo>
                <a:lnTo>
                  <a:pt x="13411" y="15040"/>
                </a:lnTo>
                <a:lnTo>
                  <a:pt x="13411" y="13025"/>
                </a:lnTo>
                <a:close/>
                <a:moveTo>
                  <a:pt x="17280" y="13025"/>
                </a:moveTo>
                <a:lnTo>
                  <a:pt x="19771" y="13025"/>
                </a:lnTo>
                <a:lnTo>
                  <a:pt x="19771" y="15040"/>
                </a:lnTo>
                <a:lnTo>
                  <a:pt x="17280" y="15040"/>
                </a:lnTo>
                <a:lnTo>
                  <a:pt x="17280" y="13025"/>
                </a:lnTo>
                <a:close/>
                <a:moveTo>
                  <a:pt x="1801" y="16916"/>
                </a:moveTo>
                <a:lnTo>
                  <a:pt x="4293" y="16916"/>
                </a:lnTo>
                <a:lnTo>
                  <a:pt x="4293" y="18931"/>
                </a:lnTo>
                <a:lnTo>
                  <a:pt x="1801" y="18931"/>
                </a:lnTo>
                <a:lnTo>
                  <a:pt x="1801" y="16916"/>
                </a:lnTo>
                <a:close/>
                <a:moveTo>
                  <a:pt x="5670" y="16916"/>
                </a:moveTo>
                <a:lnTo>
                  <a:pt x="8162" y="16916"/>
                </a:lnTo>
                <a:lnTo>
                  <a:pt x="8162" y="18931"/>
                </a:lnTo>
                <a:lnTo>
                  <a:pt x="5670" y="18931"/>
                </a:lnTo>
                <a:lnTo>
                  <a:pt x="5670" y="16916"/>
                </a:lnTo>
                <a:close/>
                <a:moveTo>
                  <a:pt x="9734" y="16916"/>
                </a:moveTo>
                <a:lnTo>
                  <a:pt x="9734" y="19498"/>
                </a:lnTo>
                <a:lnTo>
                  <a:pt x="11868" y="19498"/>
                </a:lnTo>
                <a:lnTo>
                  <a:pt x="11868" y="16916"/>
                </a:lnTo>
                <a:lnTo>
                  <a:pt x="9734" y="16916"/>
                </a:lnTo>
                <a:close/>
                <a:moveTo>
                  <a:pt x="13411" y="16916"/>
                </a:moveTo>
                <a:lnTo>
                  <a:pt x="15901" y="16916"/>
                </a:lnTo>
                <a:lnTo>
                  <a:pt x="15901" y="18931"/>
                </a:lnTo>
                <a:lnTo>
                  <a:pt x="13411" y="18931"/>
                </a:lnTo>
                <a:lnTo>
                  <a:pt x="13411" y="16916"/>
                </a:lnTo>
                <a:close/>
                <a:moveTo>
                  <a:pt x="17280" y="16916"/>
                </a:moveTo>
                <a:lnTo>
                  <a:pt x="19771" y="16916"/>
                </a:lnTo>
                <a:lnTo>
                  <a:pt x="19771" y="18931"/>
                </a:lnTo>
                <a:lnTo>
                  <a:pt x="17280" y="18931"/>
                </a:lnTo>
                <a:lnTo>
                  <a:pt x="17280" y="1691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22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186" name="Forma"/>
          <p:cNvSpPr/>
          <p:nvPr/>
        </p:nvSpPr>
        <p:spPr>
          <a:xfrm rot="6711432" flipH="1">
            <a:off x="2664653" y="6154479"/>
            <a:ext cx="1270733" cy="1626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7" y="0"/>
                </a:moveTo>
                <a:lnTo>
                  <a:pt x="0" y="7818"/>
                </a:lnTo>
                <a:lnTo>
                  <a:pt x="4127" y="7818"/>
                </a:lnTo>
                <a:cubicBezTo>
                  <a:pt x="4126" y="7860"/>
                  <a:pt x="4125" y="7903"/>
                  <a:pt x="4125" y="7946"/>
                </a:cubicBezTo>
                <a:cubicBezTo>
                  <a:pt x="4125" y="15487"/>
                  <a:pt x="11948" y="21600"/>
                  <a:pt x="21598" y="21600"/>
                </a:cubicBezTo>
                <a:lnTo>
                  <a:pt x="21600" y="21600"/>
                </a:lnTo>
                <a:lnTo>
                  <a:pt x="21600" y="16556"/>
                </a:lnTo>
                <a:lnTo>
                  <a:pt x="21598" y="16556"/>
                </a:lnTo>
                <a:cubicBezTo>
                  <a:pt x="18554" y="16556"/>
                  <a:pt x="15792" y="15600"/>
                  <a:pt x="13806" y="14034"/>
                </a:cubicBezTo>
                <a:cubicBezTo>
                  <a:pt x="11781" y="12496"/>
                  <a:pt x="10576" y="10327"/>
                  <a:pt x="10578" y="7946"/>
                </a:cubicBezTo>
                <a:cubicBezTo>
                  <a:pt x="10578" y="7903"/>
                  <a:pt x="10580" y="7860"/>
                  <a:pt x="10582" y="7818"/>
                </a:cubicBezTo>
                <a:lnTo>
                  <a:pt x="14736" y="7818"/>
                </a:lnTo>
                <a:lnTo>
                  <a:pt x="7367" y="0"/>
                </a:lnTo>
                <a:close/>
              </a:path>
            </a:pathLst>
          </a:custGeom>
          <a:solidFill>
            <a:srgbClr val="5BD0F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22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“CACCIA AL VESTITO”"/>
          <p:cNvSpPr txBox="1">
            <a:spLocks noGrp="1"/>
          </p:cNvSpPr>
          <p:nvPr>
            <p:ph type="body" idx="22"/>
          </p:nvPr>
        </p:nvSpPr>
        <p:spPr>
          <a:xfrm>
            <a:off x="1040231" y="2209581"/>
            <a:ext cx="21869401" cy="1520992"/>
          </a:xfrm>
          <a:prstGeom prst="rect">
            <a:avLst/>
          </a:prstGeom>
        </p:spPr>
        <p:txBody>
          <a:bodyPr/>
          <a:lstStyle/>
          <a:p>
            <a:pPr defTabSz="584200">
              <a:lnSpc>
                <a:spcPct val="80000"/>
              </a:lnSpc>
              <a:defRPr sz="5000" b="1" spc="-200">
                <a:latin typeface="+mn-lt"/>
                <a:ea typeface="+mn-ea"/>
                <a:cs typeface="+mn-cs"/>
                <a:sym typeface="Graphik"/>
              </a:defRPr>
            </a:pPr>
            <a:r>
              <a:rPr dirty="0"/>
              <a:t>“</a:t>
            </a:r>
            <a:r>
              <a:rPr dirty="0">
                <a:solidFill>
                  <a:srgbClr val="5E5E5E"/>
                </a:solidFill>
              </a:rPr>
              <a:t>C</a:t>
            </a:r>
            <a:r>
              <a:rPr dirty="0"/>
              <a:t>ACCIA </a:t>
            </a:r>
            <a:r>
              <a:rPr dirty="0">
                <a:solidFill>
                  <a:srgbClr val="5E5E5E"/>
                </a:solidFill>
              </a:rPr>
              <a:t>A</a:t>
            </a:r>
            <a:r>
              <a:rPr dirty="0"/>
              <a:t>L </a:t>
            </a:r>
            <a:r>
              <a:rPr dirty="0">
                <a:solidFill>
                  <a:srgbClr val="5E5E5E"/>
                </a:solidFill>
              </a:rPr>
              <a:t>V</a:t>
            </a:r>
            <a:r>
              <a:rPr dirty="0"/>
              <a:t>ESTITO”</a:t>
            </a:r>
          </a:p>
        </p:txBody>
      </p:sp>
      <p:sp>
        <p:nvSpPr>
          <p:cNvPr id="191" name="I ragazzi verranno divisi in 5 squadre…"/>
          <p:cNvSpPr txBox="1">
            <a:spLocks noGrp="1"/>
          </p:cNvSpPr>
          <p:nvPr>
            <p:ph type="body" idx="1"/>
          </p:nvPr>
        </p:nvSpPr>
        <p:spPr>
          <a:xfrm>
            <a:off x="1257300" y="3406007"/>
            <a:ext cx="21869400" cy="7137401"/>
          </a:xfrm>
          <a:prstGeom prst="rect">
            <a:avLst/>
          </a:prstGeom>
        </p:spPr>
        <p:txBody>
          <a:bodyPr/>
          <a:lstStyle/>
          <a:p>
            <a:pPr algn="just">
              <a:defRPr sz="3600"/>
            </a:pPr>
            <a:r>
              <a:rPr dirty="0"/>
              <a:t>I ragazzi verranno divisi in 5 squadre </a:t>
            </a:r>
          </a:p>
          <a:p>
            <a:pPr algn="just">
              <a:defRPr sz="3600"/>
            </a:pPr>
            <a:r>
              <a:rPr dirty="0"/>
              <a:t>REGOLE:</a:t>
            </a:r>
          </a:p>
          <a:p>
            <a:pPr marL="647700" indent="-647700" algn="just"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ognuna di esse sceglierà una “base” dove verrà collocat</a:t>
            </a:r>
            <a:r>
              <a:rPr lang="it-IT" dirty="0"/>
              <a:t>o</a:t>
            </a:r>
            <a:r>
              <a:rPr dirty="0"/>
              <a:t> un capo d’abbigliamento da proteggere</a:t>
            </a:r>
          </a:p>
          <a:p>
            <a:pPr marL="647700" indent="-647700" algn="just"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all’incontro con l’avversario per “imprigionarlo” e portarlo nella propria base bisogna urlare “attacco”</a:t>
            </a:r>
          </a:p>
          <a:p>
            <a:pPr marL="647700" indent="-647700" algn="just"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vince la squadra che riesce a rubare più magliette delle altre squadre</a:t>
            </a:r>
          </a:p>
          <a:p>
            <a:pPr>
              <a:defRPr>
                <a:latin typeface="+mn-lt"/>
                <a:ea typeface="+mn-ea"/>
                <a:cs typeface="+mn-cs"/>
                <a:sym typeface="Graphik"/>
              </a:defRPr>
            </a:pPr>
            <a:endParaRPr dirty="0"/>
          </a:p>
        </p:txBody>
      </p:sp>
      <p:pic>
        <p:nvPicPr>
          <p:cNvPr id="192" name="FullSizeRender.jpg" descr="FullSize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5050" y="10469095"/>
            <a:ext cx="12833900" cy="30906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esperimento-sociale.jpg" descr="esperimento-sociale.jpg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 l="35960" r="21579"/>
          <a:stretch>
            <a:fillRect/>
          </a:stretch>
        </p:blipFill>
        <p:spPr>
          <a:xfrm>
            <a:off x="14032656" y="2580"/>
            <a:ext cx="10349536" cy="13710839"/>
          </a:xfrm>
          <a:prstGeom prst="rect">
            <a:avLst/>
          </a:prstGeom>
        </p:spPr>
      </p:pic>
      <p:sp>
        <p:nvSpPr>
          <p:cNvPr id="195" name="Durante lo svolgimento del gioco si attuerà un esperimento sociale che prevede l’aggressione verbale di un padre-attore verso il figlio e la moglie-attori.…"/>
          <p:cNvSpPr txBox="1">
            <a:spLocks noGrp="1"/>
          </p:cNvSpPr>
          <p:nvPr>
            <p:ph type="body" sz="half" idx="1"/>
          </p:nvPr>
        </p:nvSpPr>
        <p:spPr>
          <a:xfrm>
            <a:off x="1295400" y="3669630"/>
            <a:ext cx="11442700" cy="6886576"/>
          </a:xfrm>
          <a:prstGeom prst="rect">
            <a:avLst/>
          </a:prstGeom>
        </p:spPr>
        <p:txBody>
          <a:bodyPr/>
          <a:lstStyle/>
          <a:p>
            <a:pPr defTabSz="554990">
              <a:spcBef>
                <a:spcPts val="3100"/>
              </a:spcBef>
              <a:defRPr sz="3420"/>
            </a:pPr>
            <a:r>
              <a:rPr dirty="0"/>
              <a:t>Durante lo svolgimento del gioco si attuerà un esperimento sociale che prevede l’aggressione verbale di un padre</a:t>
            </a:r>
            <a:r>
              <a:rPr lang="it-IT" dirty="0"/>
              <a:t>-</a:t>
            </a:r>
            <a:r>
              <a:rPr dirty="0"/>
              <a:t>attore verso il figlio e la moglie-attori.</a:t>
            </a:r>
          </a:p>
          <a:p>
            <a:pPr defTabSz="554990">
              <a:spcBef>
                <a:spcPts val="3100"/>
              </a:spcBef>
              <a:defRPr sz="3420"/>
            </a:pPr>
            <a:endParaRPr dirty="0"/>
          </a:p>
          <a:p>
            <a:pPr defTabSz="554990">
              <a:spcBef>
                <a:spcPts val="3100"/>
              </a:spcBef>
              <a:defRPr sz="3420"/>
            </a:pPr>
            <a:endParaRPr dirty="0"/>
          </a:p>
          <a:p>
            <a:pPr defTabSz="554990">
              <a:spcBef>
                <a:spcPts val="3100"/>
              </a:spcBef>
              <a:defRPr sz="3325"/>
            </a:pPr>
            <a:r>
              <a:rPr sz="3420" dirty="0"/>
              <a:t>Al termine delle volontarie del CAV spiegheranno le </a:t>
            </a:r>
            <a:r>
              <a:rPr lang="it-IT" sz="3420" dirty="0"/>
              <a:t>loro</a:t>
            </a:r>
            <a:r>
              <a:rPr sz="3420" dirty="0"/>
              <a:t> attività e lo scopo dell’esperimento</a:t>
            </a:r>
          </a:p>
          <a:p>
            <a:pPr algn="just" defTabSz="554990">
              <a:spcBef>
                <a:spcPts val="3100"/>
              </a:spcBef>
              <a:defRPr sz="3325"/>
            </a:pPr>
            <a:endParaRPr sz="3420" dirty="0"/>
          </a:p>
        </p:txBody>
      </p:sp>
      <p:sp>
        <p:nvSpPr>
          <p:cNvPr id="196" name="Autore e dat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Fontanesi –olivieri e provito</a:t>
            </a:r>
            <a:endParaRPr lang="it-IT" dirty="0"/>
          </a:p>
        </p:txBody>
      </p:sp>
      <p:sp>
        <p:nvSpPr>
          <p:cNvPr id="197" name="Esperimento soci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930">
              <a:defRPr sz="7800" spc="-312"/>
            </a:lvl1pPr>
          </a:lstStyle>
          <a:p>
            <a:r>
              <a:rPr dirty="0"/>
              <a:t>Esperimento sociale</a:t>
            </a:r>
          </a:p>
        </p:txBody>
      </p:sp>
      <p:sp>
        <p:nvSpPr>
          <p:cNvPr id="198" name="Linea"/>
          <p:cNvSpPr/>
          <p:nvPr/>
        </p:nvSpPr>
        <p:spPr>
          <a:xfrm>
            <a:off x="7016750" y="5637714"/>
            <a:ext cx="0" cy="1301653"/>
          </a:xfrm>
          <a:prstGeom prst="line">
            <a:avLst/>
          </a:prstGeom>
          <a:ln w="127000">
            <a:solidFill>
              <a:srgbClr val="FFF73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199" name="VALUTAZIONE SUCCESSO: https://forms.gle/pjcshaXxbmJ8EhSa8"/>
          <p:cNvSpPr txBox="1"/>
          <p:nvPr/>
        </p:nvSpPr>
        <p:spPr>
          <a:xfrm>
            <a:off x="1447692" y="9921205"/>
            <a:ext cx="14206694" cy="63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518160" indent="-51816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VALUTAZIONE SUCCESSO: </a:t>
            </a:r>
            <a:r>
              <a:rPr sz="3200" u="sng" dirty="0">
                <a:hlinkClick r:id="rId3"/>
              </a:rPr>
              <a:t>https://forms.gle/pjcshaXxbmJ8EhSa8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targetGreen.jpg" descr="targetGreen.jpg"/>
          <p:cNvPicPr>
            <a:picLocks noGrp="1" noChangeAspect="1"/>
          </p:cNvPicPr>
          <p:nvPr>
            <p:ph type="pic" idx="2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09342" y="712288"/>
            <a:ext cx="12854083" cy="12854083"/>
          </a:xfrm>
          <a:prstGeom prst="rect">
            <a:avLst/>
          </a:prstGeom>
        </p:spPr>
      </p:pic>
      <p:sp>
        <p:nvSpPr>
          <p:cNvPr id="176" name="Osservazione della reazione ad un esperimento sociale…"/>
          <p:cNvSpPr txBox="1">
            <a:spLocks noGrp="1"/>
          </p:cNvSpPr>
          <p:nvPr>
            <p:ph type="body" sz="half" idx="1"/>
          </p:nvPr>
        </p:nvSpPr>
        <p:spPr>
          <a:xfrm>
            <a:off x="1280814" y="5238485"/>
            <a:ext cx="11442701" cy="6886576"/>
          </a:xfrm>
          <a:prstGeom prst="rect">
            <a:avLst/>
          </a:prstGeom>
        </p:spPr>
        <p:txBody>
          <a:bodyPr/>
          <a:lstStyle/>
          <a:p>
            <a:pPr marL="1242695" indent="-480695" algn="just" defTabSz="457200">
              <a:lnSpc>
                <a:spcPts val="6300"/>
              </a:lnSpc>
              <a:spcBef>
                <a:spcPts val="1000"/>
              </a:spcBef>
              <a:buClr>
                <a:srgbClr val="000000"/>
              </a:buClr>
              <a:buSzPct val="200000"/>
              <a:buChar char="•"/>
              <a:defRPr sz="3600"/>
            </a:pPr>
            <a:endParaRPr dirty="0"/>
          </a:p>
          <a:p>
            <a:pPr marL="1242695" indent="-480695" algn="just" defTabSz="457200">
              <a:lnSpc>
                <a:spcPts val="6300"/>
              </a:lnSpc>
              <a:spcBef>
                <a:spcPts val="1000"/>
              </a:spcBef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Osservazione</a:t>
            </a:r>
            <a:r>
              <a:rPr lang="it-IT" dirty="0"/>
              <a:t> </a:t>
            </a:r>
            <a:r>
              <a:rPr dirty="0"/>
              <a:t>della</a:t>
            </a:r>
            <a:r>
              <a:rPr lang="it-IT" dirty="0"/>
              <a:t> </a:t>
            </a:r>
            <a:r>
              <a:rPr dirty="0"/>
              <a:t>reazione ad un esperimento sociale</a:t>
            </a:r>
          </a:p>
          <a:p>
            <a:pPr marL="1242695" indent="-480695" algn="just" defTabSz="457200">
              <a:lnSpc>
                <a:spcPts val="6300"/>
              </a:lnSpc>
              <a:spcBef>
                <a:spcPts val="1000"/>
              </a:spcBef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Aumento della conoscenza sul CAV </a:t>
            </a:r>
          </a:p>
          <a:p>
            <a:pPr marL="1242695" indent="-480695" algn="just" defTabSz="457200">
              <a:lnSpc>
                <a:spcPts val="6300"/>
              </a:lnSpc>
              <a:spcBef>
                <a:spcPts val="1000"/>
              </a:spcBef>
              <a:buClr>
                <a:srgbClr val="000000"/>
              </a:buClr>
              <a:buSzPct val="200000"/>
              <a:buChar char="•"/>
              <a:defRPr sz="3600"/>
            </a:pPr>
            <a:r>
              <a:rPr dirty="0"/>
              <a:t>Sensibilizzazione ai fenomeni di violenza</a:t>
            </a:r>
          </a:p>
        </p:txBody>
      </p:sp>
      <p:sp>
        <p:nvSpPr>
          <p:cNvPr id="177" name="Autore e data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Fontanesi –olivieri e provito</a:t>
            </a:r>
            <a:endParaRPr lang="it-IT" dirty="0"/>
          </a:p>
        </p:txBody>
      </p:sp>
      <p:sp>
        <p:nvSpPr>
          <p:cNvPr id="178" name="FINALITÀ &amp; OBBIETTIVI"/>
          <p:cNvSpPr txBox="1">
            <a:spLocks noGrp="1"/>
          </p:cNvSpPr>
          <p:nvPr>
            <p:ph type="title"/>
          </p:nvPr>
        </p:nvSpPr>
        <p:spPr>
          <a:xfrm>
            <a:off x="1280814" y="2195430"/>
            <a:ext cx="11442701" cy="2466976"/>
          </a:xfrm>
          <a:prstGeom prst="rect">
            <a:avLst/>
          </a:prstGeom>
        </p:spPr>
        <p:txBody>
          <a:bodyPr/>
          <a:lstStyle>
            <a:lvl1pPr defTabSz="478790">
              <a:defRPr sz="8200" spc="-328"/>
            </a:lvl1pPr>
          </a:lstStyle>
          <a:p>
            <a:r>
              <a:rPr dirty="0"/>
              <a:t>FINALITÀ &amp; OBBIETTIVI</a:t>
            </a:r>
          </a:p>
        </p:txBody>
      </p:sp>
      <p:sp>
        <p:nvSpPr>
          <p:cNvPr id="179" name="Sottotitolo diapositiva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utore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Fontanesi –</a:t>
            </a:r>
            <a:r>
              <a:rPr lang="it-IT" dirty="0" err="1"/>
              <a:t>olivieri</a:t>
            </a:r>
            <a:r>
              <a:rPr lang="it-IT" dirty="0"/>
              <a:t> e </a:t>
            </a:r>
            <a:r>
              <a:rPr lang="it-IT" dirty="0" err="1"/>
              <a:t>provito</a:t>
            </a:r>
            <a:endParaRPr lang="it-IT" dirty="0"/>
          </a:p>
          <a:p>
            <a:endParaRPr dirty="0"/>
          </a:p>
        </p:txBody>
      </p:sp>
      <p:sp>
        <p:nvSpPr>
          <p:cNvPr id="202" name="Compagnia teatrale del Teatro Magro (€150/210)…"/>
          <p:cNvSpPr txBox="1">
            <a:spLocks noGrp="1"/>
          </p:cNvSpPr>
          <p:nvPr>
            <p:ph type="body" sz="half" idx="1"/>
          </p:nvPr>
        </p:nvSpPr>
        <p:spPr>
          <a:xfrm>
            <a:off x="1295400" y="5118100"/>
            <a:ext cx="10664288" cy="7137400"/>
          </a:xfrm>
          <a:prstGeom prst="rect">
            <a:avLst/>
          </a:prstGeom>
        </p:spPr>
        <p:txBody>
          <a:bodyPr/>
          <a:lstStyle/>
          <a:p>
            <a:pPr marL="566420" indent="-566420" defTabSz="584200"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b="0" u="none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Compagnia teatrale del Teatro Magro (€150/210)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  <a:p>
            <a:pPr marL="566420" indent="-566420" defTabSz="584200"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b="0" u="none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Volontarie CAV </a:t>
            </a:r>
          </a:p>
        </p:txBody>
      </p:sp>
      <p:sp>
        <p:nvSpPr>
          <p:cNvPr id="203" name="Risorse umane e material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Risorse </a:t>
            </a:r>
            <a:r>
              <a:rPr dirty="0">
                <a:solidFill>
                  <a:srgbClr val="FF2F92"/>
                </a:solidFill>
              </a:rPr>
              <a:t>umane</a:t>
            </a:r>
            <a:r>
              <a:rPr dirty="0"/>
              <a:t> e </a:t>
            </a:r>
            <a:r>
              <a:rPr dirty="0">
                <a:solidFill>
                  <a:srgbClr val="5BD0FB"/>
                </a:solidFill>
              </a:rPr>
              <a:t>materiali</a:t>
            </a:r>
          </a:p>
        </p:txBody>
      </p:sp>
      <p:sp>
        <p:nvSpPr>
          <p:cNvPr id="204" name="Volantini (€ 15)…"/>
          <p:cNvSpPr txBox="1"/>
          <p:nvPr/>
        </p:nvSpPr>
        <p:spPr>
          <a:xfrm>
            <a:off x="12692632" y="5098359"/>
            <a:ext cx="10664289" cy="355738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566420" indent="-56642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Volantini (€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sz="3600" dirty="0"/>
              <a:t>15)</a:t>
            </a:r>
          </a:p>
          <a:p>
            <a:pPr marL="566420" indent="-56642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Braccialetti colorati (€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lang="it-IT" sz="3600" dirty="0">
                <a:latin typeface="Helvetica"/>
                <a:ea typeface="Times Roman"/>
                <a:cs typeface="Times Roman"/>
                <a:sym typeface="Helvetica"/>
              </a:rPr>
              <a:t>8,50x100</a:t>
            </a:r>
            <a:r>
              <a:rPr sz="3600" dirty="0"/>
              <a:t>)</a:t>
            </a:r>
          </a:p>
          <a:p>
            <a:pPr marL="566420" indent="-56642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Magliette colorate</a:t>
            </a:r>
          </a:p>
          <a:p>
            <a:pPr marL="566420" indent="-566420" algn="l" defTabSz="584200">
              <a:lnSpc>
                <a:spcPct val="100000"/>
              </a:lnSpc>
              <a:spcBef>
                <a:spcPts val="3300"/>
              </a:spcBef>
              <a:buClr>
                <a:srgbClr val="000000"/>
              </a:buClr>
              <a:buSzPct val="200000"/>
              <a:buChar char="•"/>
              <a:defRPr sz="35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Parcobaleno (gratis)</a:t>
            </a:r>
          </a:p>
        </p:txBody>
      </p:sp>
      <p:sp>
        <p:nvSpPr>
          <p:cNvPr id="205" name="Forma"/>
          <p:cNvSpPr/>
          <p:nvPr/>
        </p:nvSpPr>
        <p:spPr>
          <a:xfrm rot="10800000" flipH="1">
            <a:off x="7687704" y="3556062"/>
            <a:ext cx="1127844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4" h="21600" extrusionOk="0">
                <a:moveTo>
                  <a:pt x="6490" y="0"/>
                </a:moveTo>
                <a:lnTo>
                  <a:pt x="0" y="7818"/>
                </a:lnTo>
                <a:lnTo>
                  <a:pt x="3636" y="7818"/>
                </a:lnTo>
                <a:cubicBezTo>
                  <a:pt x="3635" y="7860"/>
                  <a:pt x="3634" y="7903"/>
                  <a:pt x="3634" y="7946"/>
                </a:cubicBezTo>
                <a:cubicBezTo>
                  <a:pt x="3634" y="15487"/>
                  <a:pt x="10527" y="21600"/>
                  <a:pt x="19028" y="21600"/>
                </a:cubicBezTo>
                <a:lnTo>
                  <a:pt x="19030" y="21600"/>
                </a:lnTo>
                <a:lnTo>
                  <a:pt x="19030" y="16556"/>
                </a:lnTo>
                <a:lnTo>
                  <a:pt x="19028" y="16556"/>
                </a:lnTo>
                <a:cubicBezTo>
                  <a:pt x="21600" y="16569"/>
                  <a:pt x="13988" y="15642"/>
                  <a:pt x="12163" y="14034"/>
                </a:cubicBezTo>
                <a:cubicBezTo>
                  <a:pt x="10400" y="12480"/>
                  <a:pt x="9317" y="10322"/>
                  <a:pt x="9320" y="7946"/>
                </a:cubicBezTo>
                <a:cubicBezTo>
                  <a:pt x="9320" y="7903"/>
                  <a:pt x="9322" y="7860"/>
                  <a:pt x="9323" y="7818"/>
                </a:cubicBezTo>
                <a:lnTo>
                  <a:pt x="12983" y="7818"/>
                </a:lnTo>
                <a:lnTo>
                  <a:pt x="6490" y="0"/>
                </a:lnTo>
                <a:close/>
              </a:path>
            </a:pathLst>
          </a:custGeom>
          <a:solidFill>
            <a:srgbClr val="FF2F9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22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206" name="Forma"/>
          <p:cNvSpPr/>
          <p:nvPr/>
        </p:nvSpPr>
        <p:spPr>
          <a:xfrm rot="10800000">
            <a:off x="14953837" y="3556062"/>
            <a:ext cx="1127844" cy="14046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54" h="21600" extrusionOk="0">
                <a:moveTo>
                  <a:pt x="6490" y="0"/>
                </a:moveTo>
                <a:cubicBezTo>
                  <a:pt x="5409" y="1303"/>
                  <a:pt x="4327" y="2606"/>
                  <a:pt x="3245" y="3909"/>
                </a:cubicBezTo>
                <a:cubicBezTo>
                  <a:pt x="2163" y="5212"/>
                  <a:pt x="1082" y="6515"/>
                  <a:pt x="0" y="7818"/>
                </a:cubicBezTo>
                <a:lnTo>
                  <a:pt x="3636" y="7818"/>
                </a:lnTo>
                <a:cubicBezTo>
                  <a:pt x="3635" y="7860"/>
                  <a:pt x="3634" y="7903"/>
                  <a:pt x="3634" y="7946"/>
                </a:cubicBezTo>
                <a:cubicBezTo>
                  <a:pt x="3634" y="15487"/>
                  <a:pt x="10527" y="21600"/>
                  <a:pt x="19028" y="21600"/>
                </a:cubicBezTo>
                <a:lnTo>
                  <a:pt x="19030" y="21600"/>
                </a:lnTo>
                <a:lnTo>
                  <a:pt x="19030" y="16556"/>
                </a:lnTo>
                <a:lnTo>
                  <a:pt x="19028" y="16556"/>
                </a:lnTo>
                <a:cubicBezTo>
                  <a:pt x="21600" y="16569"/>
                  <a:pt x="13988" y="15642"/>
                  <a:pt x="12163" y="14034"/>
                </a:cubicBezTo>
                <a:cubicBezTo>
                  <a:pt x="10400" y="12480"/>
                  <a:pt x="9317" y="10322"/>
                  <a:pt x="9320" y="7946"/>
                </a:cubicBezTo>
                <a:cubicBezTo>
                  <a:pt x="9320" y="7903"/>
                  <a:pt x="9322" y="7860"/>
                  <a:pt x="9323" y="7818"/>
                </a:cubicBezTo>
                <a:lnTo>
                  <a:pt x="12983" y="7818"/>
                </a:lnTo>
                <a:lnTo>
                  <a:pt x="6490" y="0"/>
                </a:lnTo>
                <a:close/>
              </a:path>
            </a:pathLst>
          </a:custGeom>
          <a:solidFill>
            <a:srgbClr val="5ACEF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22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  <p:sp>
        <p:nvSpPr>
          <p:cNvPr id="207" name="Salvadanaio"/>
          <p:cNvSpPr/>
          <p:nvPr/>
        </p:nvSpPr>
        <p:spPr>
          <a:xfrm>
            <a:off x="18194250" y="10721540"/>
            <a:ext cx="3568175" cy="2239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3" h="21600" extrusionOk="0">
                <a:moveTo>
                  <a:pt x="12587" y="0"/>
                </a:moveTo>
                <a:cubicBezTo>
                  <a:pt x="8555" y="0"/>
                  <a:pt x="6723" y="2256"/>
                  <a:pt x="6086" y="3315"/>
                </a:cubicBezTo>
                <a:cubicBezTo>
                  <a:pt x="5935" y="3565"/>
                  <a:pt x="5683" y="3543"/>
                  <a:pt x="5548" y="3269"/>
                </a:cubicBezTo>
                <a:cubicBezTo>
                  <a:pt x="5210" y="2580"/>
                  <a:pt x="4579" y="1527"/>
                  <a:pt x="3884" y="1527"/>
                </a:cubicBezTo>
                <a:cubicBezTo>
                  <a:pt x="2850" y="1527"/>
                  <a:pt x="3652" y="4548"/>
                  <a:pt x="3652" y="4548"/>
                </a:cubicBezTo>
                <a:cubicBezTo>
                  <a:pt x="3652" y="4548"/>
                  <a:pt x="2493" y="5921"/>
                  <a:pt x="2229" y="7581"/>
                </a:cubicBezTo>
                <a:cubicBezTo>
                  <a:pt x="2033" y="8805"/>
                  <a:pt x="641" y="8562"/>
                  <a:pt x="364" y="8562"/>
                </a:cubicBezTo>
                <a:cubicBezTo>
                  <a:pt x="-65" y="8562"/>
                  <a:pt x="-90" y="9711"/>
                  <a:pt x="162" y="10817"/>
                </a:cubicBezTo>
                <a:cubicBezTo>
                  <a:pt x="414" y="11924"/>
                  <a:pt x="1121" y="12374"/>
                  <a:pt x="1121" y="12374"/>
                </a:cubicBezTo>
                <a:cubicBezTo>
                  <a:pt x="995" y="12579"/>
                  <a:pt x="940" y="12757"/>
                  <a:pt x="1397" y="13358"/>
                </a:cubicBezTo>
                <a:cubicBezTo>
                  <a:pt x="1708" y="13767"/>
                  <a:pt x="2573" y="15312"/>
                  <a:pt x="4854" y="16551"/>
                </a:cubicBezTo>
                <a:cubicBezTo>
                  <a:pt x="5082" y="16675"/>
                  <a:pt x="5218" y="17057"/>
                  <a:pt x="5167" y="17439"/>
                </a:cubicBezTo>
                <a:lnTo>
                  <a:pt x="4702" y="20912"/>
                </a:lnTo>
                <a:cubicBezTo>
                  <a:pt x="4655" y="21267"/>
                  <a:pt x="4822" y="21600"/>
                  <a:pt x="5046" y="21600"/>
                </a:cubicBezTo>
                <a:lnTo>
                  <a:pt x="6770" y="21600"/>
                </a:lnTo>
                <a:cubicBezTo>
                  <a:pt x="6952" y="21600"/>
                  <a:pt x="7117" y="21432"/>
                  <a:pt x="7195" y="21165"/>
                </a:cubicBezTo>
                <a:lnTo>
                  <a:pt x="8037" y="18272"/>
                </a:lnTo>
                <a:cubicBezTo>
                  <a:pt x="8124" y="17974"/>
                  <a:pt x="8318" y="17798"/>
                  <a:pt x="8520" y="17839"/>
                </a:cubicBezTo>
                <a:cubicBezTo>
                  <a:pt x="9682" y="18075"/>
                  <a:pt x="11029" y="18218"/>
                  <a:pt x="12587" y="18218"/>
                </a:cubicBezTo>
                <a:cubicBezTo>
                  <a:pt x="13307" y="18218"/>
                  <a:pt x="13973" y="18115"/>
                  <a:pt x="14586" y="17928"/>
                </a:cubicBezTo>
                <a:cubicBezTo>
                  <a:pt x="14785" y="17867"/>
                  <a:pt x="14987" y="18016"/>
                  <a:pt x="15087" y="18304"/>
                </a:cubicBezTo>
                <a:lnTo>
                  <a:pt x="16087" y="21210"/>
                </a:lnTo>
                <a:cubicBezTo>
                  <a:pt x="16170" y="21452"/>
                  <a:pt x="16326" y="21600"/>
                  <a:pt x="16497" y="21600"/>
                </a:cubicBezTo>
                <a:lnTo>
                  <a:pt x="18243" y="21600"/>
                </a:lnTo>
                <a:cubicBezTo>
                  <a:pt x="18466" y="21600"/>
                  <a:pt x="18632" y="21267"/>
                  <a:pt x="18585" y="20912"/>
                </a:cubicBezTo>
                <a:lnTo>
                  <a:pt x="17934" y="16027"/>
                </a:lnTo>
                <a:cubicBezTo>
                  <a:pt x="17898" y="15757"/>
                  <a:pt x="17954" y="15477"/>
                  <a:pt x="18081" y="15293"/>
                </a:cubicBezTo>
                <a:cubicBezTo>
                  <a:pt x="19709" y="12937"/>
                  <a:pt x="20209" y="9534"/>
                  <a:pt x="19579" y="6535"/>
                </a:cubicBezTo>
                <a:cubicBezTo>
                  <a:pt x="19542" y="6361"/>
                  <a:pt x="19606" y="6175"/>
                  <a:pt x="19716" y="6132"/>
                </a:cubicBezTo>
                <a:cubicBezTo>
                  <a:pt x="20422" y="5855"/>
                  <a:pt x="21510" y="5137"/>
                  <a:pt x="21057" y="3409"/>
                </a:cubicBezTo>
                <a:cubicBezTo>
                  <a:pt x="21016" y="3254"/>
                  <a:pt x="20894" y="3213"/>
                  <a:pt x="20817" y="3325"/>
                </a:cubicBezTo>
                <a:cubicBezTo>
                  <a:pt x="20744" y="3432"/>
                  <a:pt x="20690" y="3550"/>
                  <a:pt x="20648" y="3659"/>
                </a:cubicBezTo>
                <a:cubicBezTo>
                  <a:pt x="20608" y="3765"/>
                  <a:pt x="20510" y="3756"/>
                  <a:pt x="20481" y="3640"/>
                </a:cubicBezTo>
                <a:cubicBezTo>
                  <a:pt x="20393" y="3281"/>
                  <a:pt x="20178" y="2828"/>
                  <a:pt x="19658" y="2927"/>
                </a:cubicBezTo>
                <a:cubicBezTo>
                  <a:pt x="19214" y="3013"/>
                  <a:pt x="19022" y="3455"/>
                  <a:pt x="18950" y="3944"/>
                </a:cubicBezTo>
                <a:cubicBezTo>
                  <a:pt x="18926" y="4113"/>
                  <a:pt x="18794" y="4163"/>
                  <a:pt x="18727" y="4027"/>
                </a:cubicBezTo>
                <a:cubicBezTo>
                  <a:pt x="17574" y="1683"/>
                  <a:pt x="15528" y="0"/>
                  <a:pt x="12587" y="0"/>
                </a:cubicBezTo>
                <a:close/>
                <a:moveTo>
                  <a:pt x="12448" y="1027"/>
                </a:moveTo>
                <a:cubicBezTo>
                  <a:pt x="13136" y="1027"/>
                  <a:pt x="13772" y="1163"/>
                  <a:pt x="14343" y="1427"/>
                </a:cubicBezTo>
                <a:cubicBezTo>
                  <a:pt x="14395" y="1452"/>
                  <a:pt x="14423" y="1545"/>
                  <a:pt x="14402" y="1626"/>
                </a:cubicBezTo>
                <a:lnTo>
                  <a:pt x="14271" y="2126"/>
                </a:lnTo>
                <a:cubicBezTo>
                  <a:pt x="14254" y="2195"/>
                  <a:pt x="14208" y="2230"/>
                  <a:pt x="14164" y="2210"/>
                </a:cubicBezTo>
                <a:cubicBezTo>
                  <a:pt x="13649" y="1978"/>
                  <a:pt x="13073" y="1858"/>
                  <a:pt x="12448" y="1858"/>
                </a:cubicBezTo>
                <a:cubicBezTo>
                  <a:pt x="11524" y="1858"/>
                  <a:pt x="10708" y="2034"/>
                  <a:pt x="10012" y="2382"/>
                </a:cubicBezTo>
                <a:cubicBezTo>
                  <a:pt x="9968" y="2404"/>
                  <a:pt x="9920" y="2371"/>
                  <a:pt x="9902" y="2301"/>
                </a:cubicBezTo>
                <a:lnTo>
                  <a:pt x="9773" y="1801"/>
                </a:lnTo>
                <a:cubicBezTo>
                  <a:pt x="9752" y="1721"/>
                  <a:pt x="9776" y="1628"/>
                  <a:pt x="9827" y="1602"/>
                </a:cubicBezTo>
                <a:cubicBezTo>
                  <a:pt x="10483" y="1268"/>
                  <a:pt x="11341" y="1027"/>
                  <a:pt x="12448" y="1027"/>
                </a:cubicBezTo>
                <a:close/>
                <a:moveTo>
                  <a:pt x="19754" y="3828"/>
                </a:moveTo>
                <a:cubicBezTo>
                  <a:pt x="19782" y="3821"/>
                  <a:pt x="19813" y="3823"/>
                  <a:pt x="19842" y="3836"/>
                </a:cubicBezTo>
                <a:cubicBezTo>
                  <a:pt x="19958" y="3890"/>
                  <a:pt x="20023" y="4100"/>
                  <a:pt x="19987" y="4307"/>
                </a:cubicBezTo>
                <a:cubicBezTo>
                  <a:pt x="19929" y="4638"/>
                  <a:pt x="19691" y="4699"/>
                  <a:pt x="19691" y="4699"/>
                </a:cubicBezTo>
                <a:cubicBezTo>
                  <a:pt x="19691" y="4699"/>
                  <a:pt x="19502" y="4478"/>
                  <a:pt x="19565" y="4113"/>
                </a:cubicBezTo>
                <a:cubicBezTo>
                  <a:pt x="19592" y="3958"/>
                  <a:pt x="19669" y="3850"/>
                  <a:pt x="19754" y="3828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defRPr sz="2200" spc="-44">
                <a:solidFill>
                  <a:srgbClr val="FFFFFF"/>
                </a:solidFill>
                <a:latin typeface="Graphik-SemiboldItalic"/>
                <a:ea typeface="Graphik-SemiboldItalic"/>
                <a:cs typeface="Graphik-SemiboldItalic"/>
                <a:sym typeface="Graphik Semibold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2" animBg="1" advAuto="0"/>
      <p:bldP spid="204" grpId="4" animBg="1" advAuto="0"/>
      <p:bldP spid="205" grpId="1" animBg="1" advAuto="0"/>
      <p:bldP spid="206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utore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Fontanesi –</a:t>
            </a:r>
            <a:r>
              <a:rPr lang="it-IT" dirty="0" err="1"/>
              <a:t>olivieri</a:t>
            </a:r>
            <a:r>
              <a:rPr lang="it-IT" dirty="0"/>
              <a:t> e </a:t>
            </a:r>
            <a:r>
              <a:rPr lang="it-IT" dirty="0" err="1"/>
              <a:t>provito</a:t>
            </a:r>
            <a:endParaRPr lang="it-IT" dirty="0"/>
          </a:p>
          <a:p>
            <a:endParaRPr dirty="0"/>
          </a:p>
        </p:txBody>
      </p:sp>
      <p:sp>
        <p:nvSpPr>
          <p:cNvPr id="210" name="POSSIBILI DIFFICOLTÀ E STRATEG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POSSIBILI DIFFICOLTÀ E STRATEGIE</a:t>
            </a:r>
          </a:p>
        </p:txBody>
      </p:sp>
      <p:graphicFrame>
        <p:nvGraphicFramePr>
          <p:cNvPr id="211" name="Tabella"/>
          <p:cNvGraphicFramePr/>
          <p:nvPr/>
        </p:nvGraphicFramePr>
        <p:xfrm>
          <a:off x="4606875" y="3815361"/>
          <a:ext cx="15170248" cy="8724243"/>
        </p:xfrm>
        <a:graphic>
          <a:graphicData uri="http://schemas.openxmlformats.org/drawingml/2006/table">
            <a:tbl>
              <a:tblPr firstCol="1">
                <a:tableStyleId>{CF821DB8-F4EB-4A41-A1BA-3FCAFE7338EE}</a:tableStyleId>
              </a:tblPr>
              <a:tblGrid>
                <a:gridCol w="7585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5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081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 dirty="0">
                          <a:sym typeface="Graphik Semibold"/>
                        </a:rPr>
                        <a:t>PIOGGIA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T w="12700">
                      <a:solidFill>
                        <a:srgbClr val="5E5E5E"/>
                      </a:solidFill>
                      <a:miter lim="400000"/>
                    </a:lnT>
                    <a:solidFill>
                      <a:srgbClr val="5BD0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dirty="0"/>
                        <a:t>RIMANDATO AL SABATO SUCCESSIVO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5E5E5E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081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 dirty="0">
                          <a:sym typeface="Graphik Semibold"/>
                        </a:rPr>
                        <a:t>POCHE ADESIONI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solidFill>
                      <a:srgbClr val="5BD0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dirty="0"/>
                        <a:t>PUBBLICIZZAZIONE SUI SOCIAL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081">
                <a:tc>
                  <a:txBody>
                    <a:bodyPr/>
                    <a:lstStyle/>
                    <a:p>
                      <a:pPr defTabSz="914400">
                        <a:defRPr b="0"/>
                      </a:pPr>
                      <a:r>
                        <a:rPr sz="3200" dirty="0">
                          <a:sym typeface="Graphik Semibold"/>
                        </a:rPr>
                        <a:t>TROPPI BAMBINI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B w="12700">
                      <a:solidFill>
                        <a:srgbClr val="5E5E5E"/>
                      </a:solidFill>
                      <a:miter lim="400000"/>
                    </a:lnB>
                    <a:solidFill>
                      <a:srgbClr val="5BD0FB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 dirty="0"/>
                        <a:t>LE SQUADRE VERRANNO A LORO VOLTA DIVISE IN ALTRE SQUADRE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5E5E5E"/>
                      </a:solidFill>
                      <a:miter lim="400000"/>
                    </a:lnR>
                    <a:lnB w="127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SemiboldItalic"/>
            <a:ea typeface="Graphik-SemiboldItalic"/>
            <a:cs typeface="Graphik-SemiboldItalic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69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Personalizzato</PresentationFormat>
  <Paragraphs>47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Graphik</vt:lpstr>
      <vt:lpstr>Graphik Compact Regular</vt:lpstr>
      <vt:lpstr>Graphik Semibold</vt:lpstr>
      <vt:lpstr>Graphik-Medium</vt:lpstr>
      <vt:lpstr>Graphik-SemiboldItalic</vt:lpstr>
      <vt:lpstr>Helvetica</vt:lpstr>
      <vt:lpstr>Helvetica Neue</vt:lpstr>
      <vt:lpstr>Times Roman</vt:lpstr>
      <vt:lpstr>27_Showcase</vt:lpstr>
      <vt:lpstr>Cav all’opera</vt:lpstr>
      <vt:lpstr>PROGRAMMAZIONE ATTIVITÀ</vt:lpstr>
      <vt:lpstr>Presentazione standard di PowerPoint</vt:lpstr>
      <vt:lpstr>Esperimento sociale</vt:lpstr>
      <vt:lpstr>FINALITÀ &amp; OBBIETTIVI</vt:lpstr>
      <vt:lpstr>Risorse umane e materiali</vt:lpstr>
      <vt:lpstr>POSSIBILI DIFFICOLTÀ E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 all’opera</dc:title>
  <dc:creator>Giorgia</dc:creator>
  <cp:lastModifiedBy>edi zani</cp:lastModifiedBy>
  <cp:revision>13</cp:revision>
  <dcterms:created xsi:type="dcterms:W3CDTF">2022-03-29T08:53:00Z</dcterms:created>
  <dcterms:modified xsi:type="dcterms:W3CDTF">2023-01-28T15:28:50Z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448AFECB816547A4A0E6CE4E40CFD62F</vt:lpwstr>
  </property>
  <property fmtid="{D5CDD505-2E9C-101B-9397-08002B2CF9AE}" pid="3" name="KSOProductBuildVer">
    <vt:lpwstr>1033-11.2.0.11380</vt:lpwstr>
  </property>
</Properties>
</file>