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74" r:id="rId14"/>
    <p:sldId id="275" r:id="rId15"/>
    <p:sldId id="269" r:id="rId16"/>
    <p:sldId id="270" r:id="rId17"/>
    <p:sldId id="271" r:id="rId18"/>
    <p:sldId id="272" r:id="rId19"/>
    <p:sldId id="273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2DA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D86DB-3D4A-4F8B-AFA5-E49E6E4555FF}" type="datetimeFigureOut">
              <a:rPr lang="it-IT" smtClean="0"/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A38D-7AD0-4E5F-9742-6A5EE4428446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7ABC-954F-4B2B-8A05-E91C97820489}" type="slidenum">
              <a:rPr lang="it-IT" smtClean="0"/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7ABC-954F-4B2B-8A05-E91C97820489}" type="slidenum">
              <a:rPr lang="it-IT" smtClean="0"/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7ABC-954F-4B2B-8A05-E91C97820489}" type="slidenum">
              <a:rPr lang="it-IT" smtClean="0"/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7ABC-954F-4B2B-8A05-E91C97820489}" type="slidenum">
              <a:rPr lang="it-IT" smtClean="0"/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7ABC-954F-4B2B-8A05-E91C97820489}" type="slidenum">
              <a:rPr lang="it-IT" smtClean="0"/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7ABC-954F-4B2B-8A05-E91C97820489}" type="slidenum">
              <a:rPr lang="it-IT" smtClean="0"/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  <a:endParaRPr lang="it-IT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  <a:endParaRPr lang="it-IT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7ABC-954F-4B2B-8A05-E91C97820489}" type="slidenum">
              <a:rPr lang="it-IT" smtClean="0"/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7ABC-954F-4B2B-8A05-E91C97820489}" type="slidenum">
              <a:rPr lang="it-IT" smtClean="0"/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7ABC-954F-4B2B-8A05-E91C97820489}" type="slidenum">
              <a:rPr lang="it-IT" smtClean="0"/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  <a:endParaRPr lang="it-IT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A7ABC-954F-4B2B-8A05-E91C97820489}" type="slidenum">
              <a:rPr lang="it-IT" smtClean="0"/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  <a:endParaRPr lang="it-IT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7ABC-954F-4B2B-8A05-E91C97820489}" type="slidenum">
              <a:rPr lang="it-IT" smtClean="0"/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00782D-E980-4BEF-B96F-A8DA822F05FE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1A7ABC-954F-4B2B-8A05-E91C97820489}" type="slidenum">
              <a:rPr lang="it-IT" smtClean="0"/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182" y="20276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CENTRO DI AIUTO ALLA VITA </a:t>
            </a:r>
            <a:b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</a:br>
            <a: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(CAV)</a:t>
            </a:r>
            <a:endParaRPr lang="it-IT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http://www.centroaiutovitamantova.it/img/asset/bWFpbi9sb2doaS9sb2dvX2Nhdl9kZWZfMDIucG5n?s=840f4487ff21344f91f8262026f70e4b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95" y="3881437"/>
            <a:ext cx="3613785" cy="19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799782" y="5378647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askerville Old Face" panose="02020602080505020303" pitchFamily="18" charset="0"/>
              </a:rPr>
              <a:t>Elisabetta Carrozzo 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r>
              <a:rPr lang="it-IT" dirty="0" smtClean="0">
                <a:latin typeface="Baskerville Old Face" panose="02020602080505020303" pitchFamily="18" charset="0"/>
              </a:rPr>
              <a:t>Pamela Kola</a:t>
            </a:r>
            <a:endParaRPr lang="it-IT" dirty="0" smtClean="0">
              <a:latin typeface="Baskerville Old Face" panose="020206020805050203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99782" y="5963254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Baskerville Old Face" panose="02020602080505020303" pitchFamily="18" charset="0"/>
              </a:rPr>
              <a:t>Chiara </a:t>
            </a:r>
            <a:r>
              <a:rPr lang="it-IT" dirty="0" err="1">
                <a:latin typeface="Baskerville Old Face" panose="02020602080505020303" pitchFamily="18" charset="0"/>
              </a:rPr>
              <a:t>Bozzolini</a:t>
            </a:r>
            <a:endParaRPr lang="it-IT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95663" y="2406316"/>
            <a:ext cx="9442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ATTIVITÀ PER L’INTEGRAZIONE </a:t>
            </a:r>
            <a:endParaRPr lang="it-IT" sz="4400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ATTIVITÀ SPORTIVE</a:t>
            </a:r>
            <a:endParaRPr lang="it-IT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9745" y="1836498"/>
            <a:ext cx="10714182" cy="4023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dirty="0">
                <a:latin typeface="Baskerville Old Face" panose="02020602080505020303" pitchFamily="18" charset="0"/>
              </a:rPr>
              <a:t>PERSONALE:  scout</a:t>
            </a:r>
            <a:r>
              <a:rPr lang="it-IT" dirty="0" smtClean="0">
                <a:latin typeface="Baskerville Old Face" panose="02020602080505020303" pitchFamily="18" charset="0"/>
              </a:rPr>
              <a:t>, volontari</a:t>
            </a:r>
            <a:endParaRPr lang="it-IT" dirty="0">
              <a:latin typeface="Baskerville Old Face" panose="02020602080505020303" pitchFamily="18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dirty="0">
                <a:latin typeface="Baskerville Old Face" panose="02020602080505020303" pitchFamily="18" charset="0"/>
              </a:rPr>
              <a:t>SPAZIO: parchi, giardino </a:t>
            </a:r>
            <a:endParaRPr lang="it-IT" dirty="0">
              <a:latin typeface="Baskerville Old Face" panose="02020602080505020303" pitchFamily="18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dirty="0">
                <a:latin typeface="Baskerville Old Face" panose="02020602080505020303" pitchFamily="18" charset="0"/>
              </a:rPr>
              <a:t>ATTREZZATURA: materiale delle palestre che non usano </a:t>
            </a:r>
            <a:r>
              <a:rPr lang="it-IT" dirty="0" smtClean="0">
                <a:latin typeface="Baskerville Old Face" panose="02020602080505020303" pitchFamily="18" charset="0"/>
              </a:rPr>
              <a:t>più e donazioni </a:t>
            </a:r>
            <a:r>
              <a:rPr lang="it-IT" dirty="0">
                <a:latin typeface="Baskerville Old Face" panose="02020602080505020303" pitchFamily="18" charset="0"/>
              </a:rPr>
              <a:t>( birilli</a:t>
            </a:r>
            <a:r>
              <a:rPr lang="it-IT" dirty="0" smtClean="0">
                <a:latin typeface="Baskerville Old Face" panose="02020602080505020303" pitchFamily="18" charset="0"/>
              </a:rPr>
              <a:t>, cinesini, corde </a:t>
            </a:r>
            <a:r>
              <a:rPr lang="it-IT" dirty="0">
                <a:latin typeface="Baskerville Old Face" panose="02020602080505020303" pitchFamily="18" charset="0"/>
              </a:rPr>
              <a:t>per saltare ecc</a:t>
            </a:r>
            <a:r>
              <a:rPr lang="it-IT" dirty="0" smtClean="0">
                <a:latin typeface="Baskerville Old Face" panose="02020602080505020303" pitchFamily="18" charset="0"/>
              </a:rPr>
              <a:t>..).</a:t>
            </a:r>
            <a:endParaRPr lang="it-IT" dirty="0">
              <a:latin typeface="Baskerville Old Face" panose="02020602080505020303" pitchFamily="18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dirty="0">
                <a:latin typeface="Baskerville Old Face" panose="02020602080505020303" pitchFamily="18" charset="0"/>
              </a:rPr>
              <a:t>FASCE DI ETÀ:  </a:t>
            </a:r>
            <a:endParaRPr lang="it-IT" dirty="0">
              <a:latin typeface="Baskerville Old Face" panose="020206020805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>
                <a:latin typeface="Baskerville Old Face" panose="02020602080505020303" pitchFamily="18" charset="0"/>
              </a:rPr>
              <a:t> 1</a:t>
            </a:r>
            <a:r>
              <a:rPr lang="it-IT" dirty="0">
                <a:latin typeface="Baskerville Old Face" panose="02020602080505020303" pitchFamily="18" charset="0"/>
              </a:rPr>
              <a:t>° 2° 3° elementare (cuccioli)</a:t>
            </a:r>
            <a:endParaRPr lang="it-IT" dirty="0">
              <a:latin typeface="Baskerville Old Face" panose="020206020805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>
                <a:latin typeface="Baskerville Old Face" panose="02020602080505020303" pitchFamily="18" charset="0"/>
              </a:rPr>
              <a:t> 4</a:t>
            </a:r>
            <a:r>
              <a:rPr lang="it-IT" dirty="0">
                <a:latin typeface="Baskerville Old Face" panose="02020602080505020303" pitchFamily="18" charset="0"/>
              </a:rPr>
              <a:t>° 5° </a:t>
            </a:r>
            <a:r>
              <a:rPr lang="it-IT" dirty="0" smtClean="0">
                <a:latin typeface="Baskerville Old Face" panose="02020602080505020303" pitchFamily="18" charset="0"/>
              </a:rPr>
              <a:t>elementare  </a:t>
            </a:r>
            <a:r>
              <a:rPr lang="it-IT" dirty="0">
                <a:latin typeface="Baskerville Old Face" panose="02020602080505020303" pitchFamily="18" charset="0"/>
              </a:rPr>
              <a:t>(esordienti)</a:t>
            </a:r>
            <a:endParaRPr lang="it-IT" dirty="0">
              <a:latin typeface="Baskerville Old Face" panose="020206020805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>
                <a:latin typeface="Baskerville Old Face" panose="02020602080505020303" pitchFamily="18" charset="0"/>
              </a:rPr>
              <a:t> 1</a:t>
            </a:r>
            <a:r>
              <a:rPr lang="it-IT" dirty="0">
                <a:latin typeface="Baskerville Old Face" panose="02020602080505020303" pitchFamily="18" charset="0"/>
              </a:rPr>
              <a:t>° 2° 3° media (ragazzi)</a:t>
            </a:r>
            <a:endParaRPr lang="it-IT" dirty="0">
              <a:latin typeface="Baskerville Old Face" panose="020206020805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>
                <a:latin typeface="Baskerville Old Face" panose="02020602080505020303" pitchFamily="18" charset="0"/>
              </a:rPr>
              <a:t> dai </a:t>
            </a:r>
            <a:r>
              <a:rPr lang="it-IT" dirty="0">
                <a:latin typeface="Baskerville Old Face" panose="02020602080505020303" pitchFamily="18" charset="0"/>
              </a:rPr>
              <a:t>14 ai 18 </a:t>
            </a:r>
            <a:endParaRPr lang="it-IT" dirty="0">
              <a:latin typeface="Baskerville Old Face" panose="02020602080505020303" pitchFamily="18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it-IT" dirty="0">
                <a:latin typeface="Baskerville Old Face" panose="02020602080505020303" pitchFamily="18" charset="0"/>
              </a:rPr>
              <a:t>SQUADRE: miste </a:t>
            </a:r>
            <a:endParaRPr lang="it-IT" dirty="0" smtClean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31856" y="129200"/>
            <a:ext cx="2752435" cy="794221"/>
          </a:xfrm>
          <a:prstGeom prst="rect">
            <a:avLst/>
          </a:prstGeom>
          <a:solidFill>
            <a:schemeClr val="bg1"/>
          </a:solidFill>
          <a:ln w="571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544291" y="221617"/>
            <a:ext cx="232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Britannic Bold" panose="020B0903060703020204" pitchFamily="34" charset="0"/>
              </a:rPr>
              <a:t>GIOCHI</a:t>
            </a:r>
            <a:endParaRPr lang="it-IT" sz="3600" dirty="0">
              <a:latin typeface="Britannic Bold" panose="020B0903060703020204" pitchFamily="34" charset="0"/>
            </a:endParaRPr>
          </a:p>
        </p:txBody>
      </p:sp>
      <p:cxnSp>
        <p:nvCxnSpPr>
          <p:cNvPr id="5" name="Connettore 2 4"/>
          <p:cNvCxnSpPr>
            <a:stCxn id="2" idx="1"/>
          </p:cNvCxnSpPr>
          <p:nvPr/>
        </p:nvCxnSpPr>
        <p:spPr>
          <a:xfrm flipH="1">
            <a:off x="2727036" y="526311"/>
            <a:ext cx="1604820" cy="933636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0" y="1524000"/>
            <a:ext cx="30803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Baskerville Old Face" panose="02020602080505020303" pitchFamily="18" charset="0"/>
              </a:rPr>
              <a:t>BASEBALL</a:t>
            </a:r>
            <a:endParaRPr lang="it-IT" sz="16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1600" dirty="0" smtClean="0">
                <a:latin typeface="Baskerville Old Face" panose="02020602080505020303" pitchFamily="18" charset="0"/>
              </a:rPr>
              <a:t>Materiale</a:t>
            </a:r>
            <a:r>
              <a:rPr lang="it-IT" sz="1600" dirty="0">
                <a:latin typeface="Baskerville Old Face" panose="02020602080505020303" pitchFamily="18" charset="0"/>
              </a:rPr>
              <a:t>: cerchi (4</a:t>
            </a:r>
            <a:r>
              <a:rPr lang="it-IT" sz="1600" dirty="0" smtClean="0">
                <a:latin typeface="Baskerville Old Face" panose="02020602080505020303" pitchFamily="18" charset="0"/>
              </a:rPr>
              <a:t>) pallina </a:t>
            </a:r>
            <a:r>
              <a:rPr lang="it-IT" sz="1600" dirty="0">
                <a:latin typeface="Baskerville Old Face" panose="02020602080505020303" pitchFamily="18" charset="0"/>
              </a:rPr>
              <a:t>e </a:t>
            </a:r>
            <a:r>
              <a:rPr lang="it-IT" sz="1600" dirty="0" smtClean="0">
                <a:latin typeface="Baskerville Old Face" panose="02020602080505020303" pitchFamily="18" charset="0"/>
              </a:rPr>
              <a:t>mazza. </a:t>
            </a:r>
            <a:r>
              <a:rPr lang="it-IT" sz="1600" dirty="0">
                <a:latin typeface="Baskerville Old Face" panose="02020602080505020303" pitchFamily="18" charset="0"/>
              </a:rPr>
              <a:t>I</a:t>
            </a:r>
            <a:r>
              <a:rPr lang="it-IT" sz="1600" dirty="0" smtClean="0">
                <a:latin typeface="Baskerville Old Face" panose="02020602080505020303" pitchFamily="18" charset="0"/>
              </a:rPr>
              <a:t>n alternativa </a:t>
            </a:r>
            <a:r>
              <a:rPr lang="it-IT" sz="1600" dirty="0">
                <a:latin typeface="Baskerville Old Face" panose="02020602080505020303" pitchFamily="18" charset="0"/>
              </a:rPr>
              <a:t>si usa il </a:t>
            </a:r>
            <a:r>
              <a:rPr lang="it-IT" sz="1600" dirty="0" smtClean="0">
                <a:latin typeface="Baskerville Old Face" panose="02020602080505020303" pitchFamily="18" charset="0"/>
              </a:rPr>
              <a:t>pallone, </a:t>
            </a:r>
            <a:r>
              <a:rPr lang="it-IT" sz="1600" dirty="0">
                <a:latin typeface="Baskerville Old Face" panose="02020602080505020303" pitchFamily="18" charset="0"/>
              </a:rPr>
              <a:t>lo si lancia con le mani o con i piedi</a:t>
            </a:r>
            <a:r>
              <a:rPr lang="it-IT" sz="1600" dirty="0" smtClean="0">
                <a:latin typeface="Baskerville Old Face" panose="02020602080505020303" pitchFamily="18" charset="0"/>
              </a:rPr>
              <a:t>.</a:t>
            </a:r>
            <a:endParaRPr lang="it-IT" sz="1600" dirty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1600" dirty="0" smtClean="0">
                <a:latin typeface="Baskerville Old Face" panose="02020602080505020303" pitchFamily="18" charset="0"/>
              </a:rPr>
              <a:t>Gioco :1a </a:t>
            </a:r>
            <a:r>
              <a:rPr lang="it-IT" sz="1600" dirty="0">
                <a:latin typeface="Baskerville Old Face" panose="02020602080505020303" pitchFamily="18" charset="0"/>
              </a:rPr>
              <a:t>squadra si mette sul cerchio di partenza e lancia la palla mentre le squadre avversarie tentano di </a:t>
            </a:r>
            <a:r>
              <a:rPr lang="it-IT" sz="1600" dirty="0" smtClean="0">
                <a:latin typeface="Baskerville Old Face" panose="02020602080505020303" pitchFamily="18" charset="0"/>
              </a:rPr>
              <a:t>eliminarla, </a:t>
            </a:r>
            <a:r>
              <a:rPr lang="it-IT" sz="1600" dirty="0">
                <a:latin typeface="Baskerville Old Face" panose="02020602080505020303" pitchFamily="18" charset="0"/>
              </a:rPr>
              <a:t>o prendendo al volo la palla con eliminazione diretta oppure facendo battere la palla al centro del campo da un componente fisso e chiunque non si trovi sulla base( nel cerchio) viene eliminato. Vince la squadra che riesce a completare tutte le basi con più concorrenti possibili.</a:t>
            </a:r>
            <a:endParaRPr lang="it-IT" sz="1600" dirty="0">
              <a:latin typeface="Baskerville Old Face" panose="02020602080505020303" pitchFamily="18" charset="0"/>
            </a:endParaRPr>
          </a:p>
          <a:p>
            <a:br>
              <a:rPr lang="it-IT" dirty="0"/>
            </a:b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5163126" y="941894"/>
            <a:ext cx="0" cy="923664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3777672" y="1973331"/>
            <a:ext cx="27709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Baskerville Old Face" panose="02020602080505020303" pitchFamily="18" charset="0"/>
              </a:rPr>
              <a:t>BANDIERA GENOVESE </a:t>
            </a:r>
            <a:endParaRPr lang="it-IT" sz="1600" b="1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1600" dirty="0" smtClean="0">
                <a:latin typeface="Baskerville Old Face" panose="02020602080505020303" pitchFamily="18" charset="0"/>
              </a:rPr>
              <a:t>Materiale</a:t>
            </a:r>
            <a:r>
              <a:rPr lang="it-IT" sz="1600" dirty="0">
                <a:latin typeface="Baskerville Old Face" panose="02020602080505020303" pitchFamily="18" charset="0"/>
              </a:rPr>
              <a:t>: bandane (2</a:t>
            </a:r>
            <a:r>
              <a:rPr lang="it-IT" sz="1600" dirty="0" smtClean="0">
                <a:latin typeface="Baskerville Old Face" panose="02020602080505020303" pitchFamily="18" charset="0"/>
              </a:rPr>
              <a:t>)</a:t>
            </a:r>
            <a:endParaRPr lang="it-IT" sz="1600" dirty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1600" dirty="0">
                <a:latin typeface="Baskerville Old Face" panose="02020602080505020303" pitchFamily="18" charset="0"/>
              </a:rPr>
              <a:t> </a:t>
            </a:r>
            <a:r>
              <a:rPr lang="it-IT" sz="1600" dirty="0" smtClean="0">
                <a:latin typeface="Baskerville Old Face" panose="02020602080505020303" pitchFamily="18" charset="0"/>
              </a:rPr>
              <a:t>Gioco:2 </a:t>
            </a:r>
            <a:r>
              <a:rPr lang="it-IT" sz="1600" dirty="0">
                <a:latin typeface="Baskerville Old Face" panose="02020602080505020303" pitchFamily="18" charset="0"/>
              </a:rPr>
              <a:t>squadre avversarie si dividono nelle due metà campo; obbiettivo andare a prendere la propria bandana dall’altra parte del campo senza farsi prendere </a:t>
            </a:r>
            <a:r>
              <a:rPr lang="it-IT" sz="1600" dirty="0" smtClean="0">
                <a:latin typeface="Baskerville Old Face" panose="02020602080505020303" pitchFamily="18" charset="0"/>
              </a:rPr>
              <a:t>dagli avversari </a:t>
            </a:r>
            <a:r>
              <a:rPr lang="it-IT" sz="1600" dirty="0">
                <a:latin typeface="Baskerville Old Face" panose="02020602080505020303" pitchFamily="18" charset="0"/>
              </a:rPr>
              <a:t>e portarla nella propria metà campo. Le persone che vengono prese possono essere liberate dai compagni di squadra con un </a:t>
            </a:r>
            <a:r>
              <a:rPr lang="it-IT" sz="1600" dirty="0" smtClean="0">
                <a:latin typeface="Baskerville Old Face" panose="02020602080505020303" pitchFamily="18" charset="0"/>
              </a:rPr>
              <a:t>tocco; </a:t>
            </a:r>
            <a:r>
              <a:rPr lang="it-IT" sz="1600" dirty="0">
                <a:latin typeface="Baskerville Old Face" panose="02020602080505020303" pitchFamily="18" charset="0"/>
              </a:rPr>
              <a:t>quelli presi restano immobili dove sono.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6802581" y="929686"/>
            <a:ext cx="198583" cy="935872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6802581" y="2117969"/>
            <a:ext cx="1782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Baskerville Old Face" panose="02020602080505020303" pitchFamily="18" charset="0"/>
              </a:rPr>
              <a:t>BANDIERINA / BANDIERINA RIGORE</a:t>
            </a:r>
            <a:endParaRPr lang="it-IT" sz="1600" b="1" dirty="0">
              <a:latin typeface="Baskerville Old Face" panose="02020602080505020303" pitchFamily="18" charset="0"/>
            </a:endParaRPr>
          </a:p>
        </p:txBody>
      </p:sp>
      <p:cxnSp>
        <p:nvCxnSpPr>
          <p:cNvPr id="14" name="Connettore 2 13"/>
          <p:cNvCxnSpPr>
            <a:stCxn id="2" idx="3"/>
          </p:cNvCxnSpPr>
          <p:nvPr/>
        </p:nvCxnSpPr>
        <p:spPr>
          <a:xfrm>
            <a:off x="7084291" y="526311"/>
            <a:ext cx="2198254" cy="979216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9439563" y="1597340"/>
            <a:ext cx="23460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Baskerville Old Face" panose="02020602080505020303" pitchFamily="18" charset="0"/>
              </a:rPr>
              <a:t>BROCCHE </a:t>
            </a:r>
            <a:endParaRPr lang="it-IT" sz="1600" b="1" dirty="0">
              <a:latin typeface="Baskerville Old Face" panose="02020602080505020303" pitchFamily="18" charset="0"/>
            </a:endParaRPr>
          </a:p>
          <a:p>
            <a:r>
              <a:rPr lang="it-IT" sz="1600" dirty="0">
                <a:latin typeface="Baskerville Old Face" panose="02020602080505020303" pitchFamily="18" charset="0"/>
              </a:rPr>
              <a:t>T</a:t>
            </a:r>
            <a:r>
              <a:rPr lang="it-IT" sz="1600" dirty="0" smtClean="0">
                <a:latin typeface="Baskerville Old Face" panose="02020602080505020303" pitchFamily="18" charset="0"/>
              </a:rPr>
              <a:t>utti </a:t>
            </a:r>
            <a:r>
              <a:rPr lang="it-IT" sz="1600" dirty="0">
                <a:latin typeface="Baskerville Old Face" panose="02020602080505020303" pitchFamily="18" charset="0"/>
              </a:rPr>
              <a:t>i </a:t>
            </a:r>
            <a:r>
              <a:rPr lang="it-IT" sz="1600" dirty="0" smtClean="0">
                <a:latin typeface="Baskerville Old Face" panose="02020602080505020303" pitchFamily="18" charset="0"/>
              </a:rPr>
              <a:t>giocatori sono </a:t>
            </a:r>
            <a:r>
              <a:rPr lang="it-IT" sz="1600" dirty="0">
                <a:latin typeface="Baskerville Old Face" panose="02020602080505020303" pitchFamily="18" charset="0"/>
              </a:rPr>
              <a:t>in </a:t>
            </a:r>
            <a:r>
              <a:rPr lang="it-IT" sz="1600" dirty="0" smtClean="0">
                <a:latin typeface="Baskerville Old Face" panose="02020602080505020303" pitchFamily="18" charset="0"/>
              </a:rPr>
              <a:t>coppia, una di queste avrà un componente </a:t>
            </a:r>
            <a:r>
              <a:rPr lang="it-IT" sz="1600" dirty="0">
                <a:latin typeface="Baskerville Old Face" panose="02020602080505020303" pitchFamily="18" charset="0"/>
              </a:rPr>
              <a:t>che scappa e uno che prende, colui che scappa si deve agganciare ad una coppia, il terzo </a:t>
            </a:r>
            <a:r>
              <a:rPr lang="it-IT" sz="1600" dirty="0" smtClean="0">
                <a:latin typeface="Baskerville Old Face" panose="02020602080505020303" pitchFamily="18" charset="0"/>
              </a:rPr>
              <a:t>deve </a:t>
            </a:r>
            <a:r>
              <a:rPr lang="it-IT" sz="1600" dirty="0">
                <a:latin typeface="Baskerville Old Face" panose="02020602080505020303" pitchFamily="18" charset="0"/>
              </a:rPr>
              <a:t>staccarsi e cercare di aggrapparsi ad un’altra coppia; se viene preso, </a:t>
            </a:r>
            <a:r>
              <a:rPr lang="it-IT" sz="1600" dirty="0" smtClean="0">
                <a:latin typeface="Baskerville Old Face" panose="02020602080505020303" pitchFamily="18" charset="0"/>
              </a:rPr>
              <a:t>si invertono i ruoli.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84" y="3915721"/>
            <a:ext cx="2573761" cy="222487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48853" y="252855"/>
            <a:ext cx="2804403" cy="84741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73599" y="353397"/>
            <a:ext cx="175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Britannic Bold" panose="020B0903060703020204" pitchFamily="34" charset="0"/>
              </a:rPr>
              <a:t>SPORT</a:t>
            </a:r>
            <a:endParaRPr lang="it-IT" sz="3600" dirty="0">
              <a:latin typeface="Britannic Bold" panose="020B0903060703020204" pitchFamily="34" charset="0"/>
            </a:endParaRPr>
          </a:p>
        </p:txBody>
      </p:sp>
      <p:cxnSp>
        <p:nvCxnSpPr>
          <p:cNvPr id="5" name="Connettore 2 4"/>
          <p:cNvCxnSpPr>
            <a:stCxn id="2" idx="1"/>
          </p:cNvCxnSpPr>
          <p:nvPr/>
        </p:nvCxnSpPr>
        <p:spPr>
          <a:xfrm flipH="1">
            <a:off x="2810876" y="676564"/>
            <a:ext cx="1337977" cy="899920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4493489" y="1061161"/>
            <a:ext cx="0" cy="1075309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6493164" y="1095965"/>
            <a:ext cx="2894" cy="971545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6946911" y="730817"/>
            <a:ext cx="1596725" cy="1005543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52861" y="1667400"/>
            <a:ext cx="264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Baskerville Old Face" panose="02020602080505020303" pitchFamily="18" charset="0"/>
              </a:rPr>
              <a:t>Torneo di Pallavolo</a:t>
            </a:r>
            <a:endParaRPr lang="it-IT" sz="2000" b="1" dirty="0">
              <a:latin typeface="Baskerville Old Face" panose="02020602080505020303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60436" y="2217826"/>
            <a:ext cx="210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Baskerville Old Face" panose="02020602080505020303" pitchFamily="18" charset="0"/>
              </a:rPr>
              <a:t>Torneo di Calcio</a:t>
            </a:r>
            <a:endParaRPr lang="it-IT" sz="2000" b="1" dirty="0">
              <a:latin typeface="Baskerville Old Face" panose="02020602080505020303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091965" y="2126350"/>
            <a:ext cx="272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Baskerville Old Face" panose="02020602080505020303" pitchFamily="18" charset="0"/>
              </a:rPr>
              <a:t>Percorsi atletici</a:t>
            </a:r>
            <a:endParaRPr lang="it-IT" sz="2000" b="1" dirty="0" smtClean="0">
              <a:latin typeface="Baskerville Old Face" panose="02020602080505020303" pitchFamily="18" charset="0"/>
            </a:endParaRPr>
          </a:p>
          <a:p>
            <a:r>
              <a:rPr lang="it-IT" sz="2000" dirty="0" smtClean="0">
                <a:latin typeface="Baskerville Old Face" panose="02020602080505020303" pitchFamily="18" charset="0"/>
              </a:rPr>
              <a:t>Materiale: birilli, cerchi, cinesini, sedie.</a:t>
            </a:r>
            <a:endParaRPr lang="it-IT" sz="2000" dirty="0">
              <a:latin typeface="Baskerville Old Face" panose="02020602080505020303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412599" y="1736360"/>
            <a:ext cx="3522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Baskerville Old Face" panose="02020602080505020303" pitchFamily="18" charset="0"/>
              </a:rPr>
              <a:t>Sfide</a:t>
            </a:r>
            <a:r>
              <a:rPr lang="it-IT" sz="2000" dirty="0" smtClean="0">
                <a:latin typeface="Baskerville Old Face" panose="02020602080505020303" pitchFamily="18" charset="0"/>
              </a:rPr>
              <a:t> </a:t>
            </a:r>
            <a:r>
              <a:rPr lang="it-IT" sz="2000" dirty="0">
                <a:latin typeface="Baskerville Old Face" panose="02020602080505020303" pitchFamily="18" charset="0"/>
              </a:rPr>
              <a:t>di </a:t>
            </a:r>
            <a:r>
              <a:rPr lang="it-IT" sz="2000" dirty="0" smtClean="0">
                <a:latin typeface="Baskerville Old Face" panose="02020602080505020303" pitchFamily="18" charset="0"/>
              </a:rPr>
              <a:t>velocità, forza, resistenza</a:t>
            </a:r>
            <a:endParaRPr lang="it-IT" sz="2000" dirty="0">
              <a:latin typeface="Baskerville Old Face" panose="02020602080505020303" pitchFamily="18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39462" r="-33368" b="-39462"/>
          <a:stretch>
            <a:fillRect/>
          </a:stretch>
        </p:blipFill>
        <p:spPr>
          <a:xfrm>
            <a:off x="1067079" y="3668358"/>
            <a:ext cx="5237017" cy="40171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0278" y="3320961"/>
            <a:ext cx="4071216" cy="28745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ATTIVITÀ RICREATIVE</a:t>
            </a:r>
            <a:endParaRPr lang="it-IT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311564" y="1868392"/>
            <a:ext cx="98441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b="1" dirty="0">
                <a:latin typeface="Baskerville Old Face" panose="02020602080505020303" pitchFamily="18" charset="0"/>
              </a:rPr>
              <a:t>DANZA</a:t>
            </a:r>
            <a:r>
              <a:rPr lang="it-IT" sz="2000" dirty="0">
                <a:latin typeface="Baskerville Old Face" panose="02020602080505020303" pitchFamily="18" charset="0"/>
              </a:rPr>
              <a:t>:  classica, </a:t>
            </a:r>
            <a:r>
              <a:rPr lang="it-IT" sz="2000" dirty="0" smtClean="0">
                <a:latin typeface="Baskerville Old Face" panose="02020602080505020303" pitchFamily="18" charset="0"/>
              </a:rPr>
              <a:t>moderna, </a:t>
            </a:r>
            <a:r>
              <a:rPr lang="it-IT" sz="2000" dirty="0">
                <a:latin typeface="Baskerville Old Face" panose="02020602080505020303" pitchFamily="18" charset="0"/>
              </a:rPr>
              <a:t>hip hop. </a:t>
            </a:r>
            <a:r>
              <a:rPr lang="it-IT" sz="2000" dirty="0" smtClean="0">
                <a:latin typeface="Baskerville Old Face" panose="02020602080505020303" pitchFamily="18" charset="0"/>
              </a:rPr>
              <a:t>Insegnare </a:t>
            </a:r>
            <a:r>
              <a:rPr lang="it-IT" sz="2000" dirty="0">
                <a:latin typeface="Baskerville Old Face" panose="02020602080505020303" pitchFamily="18" charset="0"/>
              </a:rPr>
              <a:t>delle coreografie per diverse età e poi a fine corso si può fare un piccolo spettacolo.</a:t>
            </a:r>
            <a:endParaRPr lang="it-IT" sz="2000" dirty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b="1" dirty="0">
                <a:latin typeface="Baskerville Old Face" panose="02020602080505020303" pitchFamily="18" charset="0"/>
              </a:rPr>
              <a:t>ARTE</a:t>
            </a:r>
            <a:r>
              <a:rPr lang="it-IT" sz="2000" dirty="0">
                <a:latin typeface="Baskerville Old Face" panose="02020602080505020303" pitchFamily="18" charset="0"/>
              </a:rPr>
              <a:t>: </a:t>
            </a:r>
            <a:r>
              <a:rPr lang="it-IT" sz="2000" dirty="0" smtClean="0">
                <a:latin typeface="Baskerville Old Face" panose="02020602080505020303" pitchFamily="18" charset="0"/>
              </a:rPr>
              <a:t>manufatti </a:t>
            </a:r>
            <a:r>
              <a:rPr lang="it-IT" sz="2000" dirty="0">
                <a:latin typeface="Baskerville Old Face" panose="02020602080505020303" pitchFamily="18" charset="0"/>
              </a:rPr>
              <a:t>con materiale </a:t>
            </a:r>
            <a:r>
              <a:rPr lang="it-IT" sz="2000" dirty="0" smtClean="0">
                <a:latin typeface="Baskerville Old Face" panose="02020602080505020303" pitchFamily="18" charset="0"/>
              </a:rPr>
              <a:t>riciclato </a:t>
            </a:r>
            <a:r>
              <a:rPr lang="it-IT" sz="2000" dirty="0">
                <a:latin typeface="Baskerville Old Face" panose="02020602080505020303" pitchFamily="18" charset="0"/>
              </a:rPr>
              <a:t>o altro, colori carta colla </a:t>
            </a:r>
            <a:r>
              <a:rPr lang="it-IT" sz="2000" dirty="0" smtClean="0">
                <a:latin typeface="Baskerville Old Face" panose="02020602080505020303" pitchFamily="18" charset="0"/>
              </a:rPr>
              <a:t>ecc., </a:t>
            </a:r>
            <a:r>
              <a:rPr lang="it-IT" sz="2000" dirty="0">
                <a:latin typeface="Baskerville Old Face" panose="02020602080505020303" pitchFamily="18" charset="0"/>
              </a:rPr>
              <a:t>che si potranno poi vendere alle bancarelle organizzate.</a:t>
            </a:r>
            <a:endParaRPr lang="it-IT" sz="2000" dirty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b="1" dirty="0">
                <a:latin typeface="Baskerville Old Face" panose="02020602080505020303" pitchFamily="18" charset="0"/>
              </a:rPr>
              <a:t>MUSICA E CANTO</a:t>
            </a:r>
            <a:r>
              <a:rPr lang="it-IT" sz="2000" dirty="0">
                <a:latin typeface="Baskerville Old Face" panose="02020602080505020303" pitchFamily="18" charset="0"/>
              </a:rPr>
              <a:t>: creare o imparare canzoni da presentare allo spettacolo finale.</a:t>
            </a:r>
            <a:endParaRPr lang="it-IT" sz="2000" dirty="0">
              <a:latin typeface="Baskerville Old Face" panose="020206020805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78" y="3851783"/>
            <a:ext cx="2466831" cy="23806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" y="3630640"/>
            <a:ext cx="3285548" cy="232616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4517" y="286603"/>
            <a:ext cx="10876547" cy="1450757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ATTIVITÀ SOCIALI PER LE DONNE</a:t>
            </a:r>
            <a:endParaRPr lang="it-IT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04727" y="1737360"/>
            <a:ext cx="11059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askerville Old Face" panose="02020602080505020303" pitchFamily="18" charset="0"/>
              </a:rPr>
              <a:t> Allestimento di bancarelle </a:t>
            </a:r>
            <a:r>
              <a:rPr lang="it-IT" dirty="0" smtClean="0">
                <a:latin typeface="Baskerville Old Face" panose="02020602080505020303" pitchFamily="18" charset="0"/>
              </a:rPr>
              <a:t>per far socializzare le donne, soprattutto straniere.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Nelle bancarelle si possono vendere prodotti alimentari e manufatti che le donne e i bambini  realizzeranno durante i laboratori di arte.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L’offerta sarà libera.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Oltre ad aiutare con l’integrazione nella società avrà come fine la pratica della lingua e un’eventuale raccolta di soldi che saranno impiegati per l’acquisto di materiali necessari all’associazione ( pannolini, latte ecc.).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Le bancarelle si possono allestire nel centro di Mantova così da renderle più visibili e conosciute nel </a:t>
            </a:r>
            <a:r>
              <a:rPr lang="it-IT" dirty="0">
                <a:latin typeface="Baskerville Old Face" panose="02020602080505020303" pitchFamily="18" charset="0"/>
              </a:rPr>
              <a:t>mese di </a:t>
            </a:r>
            <a:r>
              <a:rPr lang="it-IT" dirty="0" smtClean="0">
                <a:latin typeface="Baskerville Old Face" panose="02020602080505020303" pitchFamily="18" charset="0"/>
              </a:rPr>
              <a:t>Giugno o Settembre ( Festival Letteratura ) </a:t>
            </a:r>
            <a:r>
              <a:rPr lang="it-IT" dirty="0">
                <a:latin typeface="Baskerville Old Face" panose="02020602080505020303" pitchFamily="18" charset="0"/>
              </a:rPr>
              <a:t>.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15927" y="3768685"/>
            <a:ext cx="3560798" cy="249142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GRUPPI DI ASCOLTO</a:t>
            </a:r>
            <a:endParaRPr lang="it-IT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67891" y="1782035"/>
            <a:ext cx="11117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askerville Old Face" panose="02020602080505020303" pitchFamily="18" charset="0"/>
              </a:rPr>
              <a:t>Abbiamo pensato di organizzare dei gruppi di ascolto in cui le donne possano esprimersi liberamente, raccontando, quando saranno pronte, la loro storia e le orribili esperienze che hanno passato ad altre donne che condividono passati simili. I gruppi saranno affiancati da una persona competente e da un intermediario per le donne straniere.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it-IT" dirty="0" smtClean="0">
                <a:latin typeface="Baskerville Old Face" panose="02020602080505020303" pitchFamily="18" charset="0"/>
              </a:rPr>
              <a:t>Saranno organizzati due gruppi principali: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4735340">
            <a:off x="4173509" y="2855129"/>
            <a:ext cx="780388" cy="8629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85519" y="2820768"/>
            <a:ext cx="792044" cy="8758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69384" y="3464293"/>
            <a:ext cx="344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ritannic Bold" panose="020B0903060703020204" pitchFamily="34" charset="0"/>
              </a:rPr>
              <a:t>GRUPPO PER LE DONNE CHE HANNO SUBITO VIOLENZA</a:t>
            </a:r>
            <a:endParaRPr lang="it-IT" sz="1600" dirty="0">
              <a:latin typeface="Britannic Bold" panose="020B0903060703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48265" y="3473421"/>
            <a:ext cx="4322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ritannic Bold" panose="020B0903060703020204" pitchFamily="34" charset="0"/>
              </a:rPr>
              <a:t>GRUPPO PER LE DONNE-MADRI SOLE CON PROBLEMI DI SALUTE ( DEPRESSIONE) E/O ECONOMICI I QUALI NON PERMETTONO DI CRESCERE I FIGLI SERENAMENTE </a:t>
            </a:r>
            <a:endParaRPr lang="it-IT" sz="1600" dirty="0">
              <a:latin typeface="Britannic Bold" panose="020B0903060703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15031">
            <a:off x="3947935" y="3998501"/>
            <a:ext cx="489600" cy="54138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792259" y="4396923"/>
            <a:ext cx="2800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Divisione in due sottogruppi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9555" y="4643731"/>
            <a:ext cx="626531" cy="69279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47166">
            <a:off x="3067864" y="4602940"/>
            <a:ext cx="664572" cy="73486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733319" y="5130609"/>
            <a:ext cx="2471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Donne che hanno subito violenza ma dalla quale non sono nati figli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82340" y="5086900"/>
            <a:ext cx="189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Donne che dopo una violenza hanno avuto uno o più figli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63" y="4471624"/>
            <a:ext cx="2478606" cy="180584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3389746"/>
            <a:ext cx="2317178" cy="28540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LEZIONI DI AUTODIFESA </a:t>
            </a:r>
            <a:endParaRPr lang="it-IT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5563" y="1738284"/>
            <a:ext cx="103539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latin typeface="Baskerville Old Face" panose="02020602080505020303" pitchFamily="18" charset="0"/>
              </a:rPr>
              <a:t>Abbiamo pensato di organizzare 5 lezioni </a:t>
            </a:r>
            <a:r>
              <a:rPr lang="it-IT" dirty="0" smtClean="0">
                <a:latin typeface="Baskerville Old Face" panose="02020602080505020303" pitchFamily="18" charset="0"/>
              </a:rPr>
              <a:t>in cui le </a:t>
            </a:r>
            <a:r>
              <a:rPr lang="it-IT" dirty="0">
                <a:latin typeface="Baskerville Old Face" panose="02020602080505020303" pitchFamily="18" charset="0"/>
              </a:rPr>
              <a:t>donne che sono state soggette a violenze possano imparare alcune tecniche base </a:t>
            </a:r>
            <a:r>
              <a:rPr lang="it-IT" dirty="0" smtClean="0">
                <a:latin typeface="Baskerville Old Face" panose="02020602080505020303" pitchFamily="18" charset="0"/>
              </a:rPr>
              <a:t>per </a:t>
            </a:r>
            <a:r>
              <a:rPr lang="it-IT" dirty="0">
                <a:latin typeface="Baskerville Old Face" panose="02020602080505020303" pitchFamily="18" charset="0"/>
              </a:rPr>
              <a:t>difendersi.        </a:t>
            </a:r>
            <a:endParaRPr lang="it-IT" dirty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I </a:t>
            </a:r>
            <a:r>
              <a:rPr lang="it-IT" dirty="0">
                <a:latin typeface="Baskerville Old Face" panose="02020602080505020303" pitchFamily="18" charset="0"/>
              </a:rPr>
              <a:t>corsi saranno tenuti da donne per evitare che queste possano sentirsi a disagio </a:t>
            </a:r>
            <a:r>
              <a:rPr lang="it-IT" dirty="0" smtClean="0">
                <a:latin typeface="Baskerville Old Face" panose="02020602080505020303" pitchFamily="18" charset="0"/>
              </a:rPr>
              <a:t>nel fare </a:t>
            </a:r>
            <a:r>
              <a:rPr lang="it-IT" dirty="0">
                <a:latin typeface="Baskerville Old Face" panose="02020602080505020303" pitchFamily="18" charset="0"/>
              </a:rPr>
              <a:t>le tecniche con un </a:t>
            </a:r>
            <a:r>
              <a:rPr lang="it-IT" dirty="0" smtClean="0">
                <a:latin typeface="Baskerville Old Face" panose="02020602080505020303" pitchFamily="18" charset="0"/>
              </a:rPr>
              <a:t>uomo, ma </a:t>
            </a:r>
            <a:r>
              <a:rPr lang="it-IT" dirty="0">
                <a:latin typeface="Baskerville Old Face" panose="02020602080505020303" pitchFamily="18" charset="0"/>
              </a:rPr>
              <a:t>soprattutto perché vedere una donna che insegna tecniche di difesa sicuramente aiuta ad aumentare la fiducia nelle proprie </a:t>
            </a:r>
            <a:r>
              <a:rPr lang="it-IT" dirty="0" smtClean="0">
                <a:latin typeface="Baskerville Old Face" panose="02020602080505020303" pitchFamily="18" charset="0"/>
              </a:rPr>
              <a:t>capacità.         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L’obiettivo </a:t>
            </a:r>
            <a:r>
              <a:rPr lang="it-IT" dirty="0">
                <a:latin typeface="Baskerville Old Face" panose="02020602080505020303" pitchFamily="18" charset="0"/>
              </a:rPr>
              <a:t>principale infatti sarà dimostrare che non serve la forza per difendersi e che con le tecniche giuste si può </a:t>
            </a:r>
            <a:r>
              <a:rPr lang="it-IT" dirty="0" smtClean="0">
                <a:latin typeface="Baskerville Old Face" panose="02020602080505020303" pitchFamily="18" charset="0"/>
              </a:rPr>
              <a:t>affrontare anche </a:t>
            </a:r>
            <a:r>
              <a:rPr lang="it-IT" dirty="0">
                <a:latin typeface="Baskerville Old Face" panose="02020602080505020303" pitchFamily="18" charset="0"/>
              </a:rPr>
              <a:t>un uomo più </a:t>
            </a:r>
            <a:r>
              <a:rPr lang="it-IT" dirty="0" smtClean="0">
                <a:latin typeface="Baskerville Old Face" panose="02020602080505020303" pitchFamily="18" charset="0"/>
              </a:rPr>
              <a:t>forte, in </a:t>
            </a:r>
            <a:r>
              <a:rPr lang="it-IT" dirty="0">
                <a:latin typeface="Baskerville Old Face" panose="02020602080505020303" pitchFamily="18" charset="0"/>
              </a:rPr>
              <a:t>questo modo si dovrebbe col tempo acquisire una maggiore sicurezza in </a:t>
            </a:r>
            <a:r>
              <a:rPr lang="it-IT" dirty="0" smtClean="0">
                <a:latin typeface="Baskerville Old Face" panose="02020602080505020303" pitchFamily="18" charset="0"/>
              </a:rPr>
              <a:t>se stessi </a:t>
            </a:r>
            <a:r>
              <a:rPr lang="it-IT" dirty="0">
                <a:latin typeface="Baskerville Old Face" panose="02020602080505020303" pitchFamily="18" charset="0"/>
              </a:rPr>
              <a:t>che potrebbe essere utile per il reinserimento nella </a:t>
            </a:r>
            <a:r>
              <a:rPr lang="it-IT" dirty="0" smtClean="0">
                <a:latin typeface="Baskerville Old Face" panose="02020602080505020303" pitchFamily="18" charset="0"/>
              </a:rPr>
              <a:t>società.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In caso queste 5 lezioni si rivelino interessanti per le partecipanti si potrebbero ripetere ogni mese.</a:t>
            </a:r>
            <a:endParaRPr lang="it-IT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221380" y="2252312"/>
            <a:ext cx="1267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INCONTRI PER LA PARITÀ DI GENERE</a:t>
            </a:r>
            <a:endParaRPr lang="it-IT" sz="4800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27247" y="4014196"/>
            <a:ext cx="4542134" cy="231294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ASSEMBLEA RAGAZZI</a:t>
            </a:r>
            <a:endParaRPr lang="it-IT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14399" y="1921163"/>
            <a:ext cx="106033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smtClean="0">
                <a:latin typeface="Baskerville Old Face" panose="02020602080505020303" pitchFamily="18" charset="0"/>
              </a:rPr>
              <a:t>Per sensibilizzare i ragazzi delle superiori sulla parità di genere si può organizzare un’assemblea nelle classi per la Festa della Donna ( 8 Marzo ).</a:t>
            </a:r>
            <a:endParaRPr lang="it-IT" sz="20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smtClean="0">
                <a:latin typeface="Baskerville Old Face" panose="02020602080505020303" pitchFamily="18" charset="0"/>
              </a:rPr>
              <a:t>L’assemblea partirà con la visione di un film ( </a:t>
            </a:r>
            <a:r>
              <a:rPr lang="it-IT" sz="2000" b="1" dirty="0" smtClean="0">
                <a:latin typeface="Baskerville Old Face" panose="02020602080505020303" pitchFamily="18" charset="0"/>
              </a:rPr>
              <a:t>Bicicletta Verde </a:t>
            </a:r>
            <a:r>
              <a:rPr lang="it-IT" sz="2000" dirty="0" smtClean="0">
                <a:latin typeface="Baskerville Old Face" panose="02020602080505020303" pitchFamily="18" charset="0"/>
              </a:rPr>
              <a:t>).</a:t>
            </a:r>
            <a:endParaRPr lang="it-IT" sz="20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000" dirty="0" smtClean="0">
                <a:latin typeface="Baskerville Old Face" panose="02020602080505020303" pitchFamily="18" charset="0"/>
              </a:rPr>
              <a:t>Dopo aver concluso il film ci sarà una discussione tra i ragazzi seguita da un questionario per vedere cosa hanno compreso i ragazzi dal film e soprattutto cosa pensano loro della parità di genere.</a:t>
            </a:r>
            <a:endParaRPr lang="it-IT" sz="2000" dirty="0" smtClean="0">
              <a:latin typeface="Baskerville Old Face" panose="02020602080505020303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5467927" y="3513953"/>
            <a:ext cx="9236" cy="533071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805386" y="4313382"/>
            <a:ext cx="4193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askerville Old Face" panose="02020602080505020303" pitchFamily="18" charset="0"/>
              </a:rPr>
              <a:t>QUESTIONARIO: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Baskerville Old Face" panose="02020602080505020303" pitchFamily="18" charset="0"/>
              </a:rPr>
              <a:t>Cosa hai ricavato dal film? 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Baskerville Old Face" panose="02020602080505020303" pitchFamily="18" charset="0"/>
              </a:rPr>
              <a:t>Cosa avresti fatto se fossi stata/o nella stessa situazione della bambina?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latin typeface="Baskerville Old Face" panose="02020602080505020303" pitchFamily="18" charset="0"/>
              </a:rPr>
              <a:t>Pensi che ci sia un modo per raggiungere la parità di genere?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18" y="3561006"/>
            <a:ext cx="2078182" cy="27661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69279" y="612023"/>
            <a:ext cx="3699701" cy="226157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7239" y="277523"/>
            <a:ext cx="4118947" cy="582771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22656" y="1281144"/>
            <a:ext cx="359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askerville Old Face" panose="02020602080505020303" pitchFamily="18" charset="0"/>
              </a:rPr>
              <a:t>Volantino del CAV da distribuire in luoghi pubblici ( Palazzo Te, Teatro </a:t>
            </a:r>
            <a:r>
              <a:rPr lang="it-IT" dirty="0" err="1" smtClean="0">
                <a:latin typeface="Baskerville Old Face" panose="02020602080505020303" pitchFamily="18" charset="0"/>
              </a:rPr>
              <a:t>Bibiena</a:t>
            </a:r>
            <a:r>
              <a:rPr lang="it-IT" dirty="0" smtClean="0">
                <a:latin typeface="Baskerville Old Face" panose="02020602080505020303" pitchFamily="18" charset="0"/>
              </a:rPr>
              <a:t>, Festival Letteratura, scuole ).</a:t>
            </a:r>
            <a:endParaRPr lang="it-IT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87351" y="3175191"/>
            <a:ext cx="3603625" cy="197415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940" y="3175191"/>
            <a:ext cx="3630363" cy="185105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INCONTRO DI SENSIBILIZZAZIONE BAMBINI </a:t>
            </a:r>
            <a:endParaRPr lang="it-IT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97280" y="1974862"/>
            <a:ext cx="1024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askerville Old Face" panose="02020602080505020303" pitchFamily="18" charset="0"/>
              </a:rPr>
              <a:t>I bambini fin da piccoli sono soggetti a molti stimoli sia positivi sia negativi, motivo per cui abbiamo deciso di organizzare un incontro  per iniziare, già dalle elementari, a sensibilizzare i bambini sulla parità di genere, poiché solo partendo da loro si può sperare di raggiungere questo obbiettivo in futuro.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algn="ctr"/>
            <a:endParaRPr lang="it-IT" dirty="0">
              <a:latin typeface="Baskerville Old Face" panose="02020602080505020303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3925455" y="4075850"/>
            <a:ext cx="341744" cy="17152"/>
          </a:xfrm>
          <a:prstGeom prst="straightConnector1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33072" y="3629742"/>
            <a:ext cx="314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Si parte con la visione di un film che possa esprimere il concetto di parità (</a:t>
            </a:r>
            <a:r>
              <a:rPr lang="it-IT" sz="1600" b="1" dirty="0" smtClean="0">
                <a:latin typeface="Baskerville Old Face" panose="02020602080505020303" pitchFamily="18" charset="0"/>
              </a:rPr>
              <a:t> </a:t>
            </a:r>
            <a:r>
              <a:rPr lang="it-IT" sz="1600" b="1" dirty="0" err="1" smtClean="0">
                <a:latin typeface="Baskerville Old Face" panose="02020602080505020303" pitchFamily="18" charset="0"/>
              </a:rPr>
              <a:t>Mulan</a:t>
            </a:r>
            <a:r>
              <a:rPr lang="it-IT" sz="1600" dirty="0" smtClean="0">
                <a:latin typeface="Baskerville Old Face" panose="02020602080505020303" pitchFamily="18" charset="0"/>
              </a:rPr>
              <a:t>).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737031" y="3488075"/>
            <a:ext cx="3066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Seguito da un momento in cui i bambini risponderanno a domande poste dalla maestra e realizzeranno un disegno che rappresenti la parità tra uomo e donna.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73024" y="3134349"/>
            <a:ext cx="3349432" cy="196366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923" y="3981767"/>
            <a:ext cx="512108" cy="335309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8837240" y="3500549"/>
            <a:ext cx="2687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Giochi e attività organizzati dalla maestra che stimolano il gioco tra maschi e femmine senza che tra loro ci siano differenze.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3164" y="350982"/>
            <a:ext cx="3648363" cy="1542473"/>
          </a:xfrm>
          <a:prstGeom prst="rect">
            <a:avLst/>
          </a:prstGeom>
          <a:solidFill>
            <a:schemeClr val="bg1"/>
          </a:solidFill>
          <a:ln w="762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033520" y="530995"/>
            <a:ext cx="3443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Baskerville Old Face" panose="02020602080505020303" pitchFamily="18" charset="0"/>
              </a:rPr>
              <a:t>A seguito di un SONDAGGIO fatto su </a:t>
            </a:r>
            <a:r>
              <a:rPr lang="it-IT" sz="2000" b="1" dirty="0" smtClean="0">
                <a:latin typeface="Baskerville Old Face" panose="02020602080505020303" pitchFamily="18" charset="0"/>
              </a:rPr>
              <a:t>60</a:t>
            </a:r>
            <a:r>
              <a:rPr lang="it-IT" sz="2000" dirty="0" smtClean="0">
                <a:latin typeface="Baskerville Old Face" panose="02020602080505020303" pitchFamily="18" charset="0"/>
              </a:rPr>
              <a:t> RAGAZZI, dai 14 ai 20 anni, abbiamo riscontrato:</a:t>
            </a:r>
            <a:endParaRPr lang="it-IT" sz="2000" dirty="0">
              <a:latin typeface="Baskerville Old Face" panose="02020602080505020303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3176466" y="1893455"/>
            <a:ext cx="776698" cy="812800"/>
          </a:xfrm>
          <a:prstGeom prst="straightConnector1">
            <a:avLst/>
          </a:prstGeom>
          <a:ln w="5080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7918629">
            <a:off x="5094808" y="2280129"/>
            <a:ext cx="1314388" cy="7302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5285243">
            <a:off x="7402859" y="2029207"/>
            <a:ext cx="1472236" cy="81790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06095" y="2846648"/>
            <a:ext cx="2458720" cy="1402080"/>
          </a:xfrm>
          <a:prstGeom prst="rect">
            <a:avLst/>
          </a:prstGeom>
          <a:solidFill>
            <a:schemeClr val="bg1"/>
          </a:solidFill>
          <a:ln w="762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Alcuni non sanno riconoscere una relazione tossica </a:t>
            </a:r>
            <a:endParaRPr lang="it-IT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71736" y="3397021"/>
            <a:ext cx="2641600" cy="1534160"/>
          </a:xfrm>
          <a:prstGeom prst="rect">
            <a:avLst/>
          </a:prstGeom>
          <a:solidFill>
            <a:schemeClr val="bg1"/>
          </a:solidFill>
          <a:ln w="762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Molti hanno </a:t>
            </a:r>
            <a:r>
              <a:rPr lang="it-IT" dirty="0">
                <a:solidFill>
                  <a:schemeClr val="tx1"/>
                </a:solidFill>
                <a:latin typeface="Britannic Bold" panose="020B0903060703020204" pitchFamily="34" charset="0"/>
              </a:rPr>
              <a:t>p</a:t>
            </a:r>
            <a:r>
              <a:rPr lang="it-IT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aura o non vogliono parlare dei propri problemi </a:t>
            </a:r>
            <a:endParaRPr lang="it-IT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220257" y="3027679"/>
            <a:ext cx="2611937" cy="1598701"/>
          </a:xfrm>
          <a:prstGeom prst="rect">
            <a:avLst/>
          </a:prstGeom>
          <a:solidFill>
            <a:schemeClr val="bg1"/>
          </a:solidFill>
          <a:ln w="762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Non tutti riescono ad avere una propria identità</a:t>
            </a:r>
            <a:endParaRPr lang="it-IT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5031" y="3927660"/>
            <a:ext cx="4062102" cy="2276626"/>
          </a:xfrm>
          <a:prstGeom prst="rect">
            <a:avLst/>
          </a:prstGeom>
        </p:spPr>
      </p:pic>
      <p:sp>
        <p:nvSpPr>
          <p:cNvPr id="22" name="Ovale 21"/>
          <p:cNvSpPr/>
          <p:nvPr/>
        </p:nvSpPr>
        <p:spPr>
          <a:xfrm>
            <a:off x="479359" y="2784886"/>
            <a:ext cx="4135018" cy="2339075"/>
          </a:xfrm>
          <a:prstGeom prst="ellipse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320145" y="297205"/>
            <a:ext cx="3305897" cy="1923625"/>
          </a:xfrm>
          <a:prstGeom prst="ellipse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04797" y="24338"/>
            <a:ext cx="3872155" cy="2362198"/>
          </a:xfrm>
          <a:prstGeom prst="ellipse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/>
          <a:srcRect l="2994" b="5545"/>
          <a:stretch>
            <a:fillRect/>
          </a:stretch>
        </p:blipFill>
        <p:spPr>
          <a:xfrm>
            <a:off x="8792874" y="1519548"/>
            <a:ext cx="3399126" cy="276612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6829" y="635124"/>
            <a:ext cx="3828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Come si può vedere dal grafico, seppur in minoranza, il 14,8% dei ragazzi alla domanda «hai mantenuto i rapporti con i tuoi amici» hanno risposto che il loro fidanzato non vuole.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V="1">
            <a:off x="4182418" y="1263102"/>
            <a:ext cx="1165226" cy="22148"/>
          </a:xfrm>
          <a:prstGeom prst="straightConnector1">
            <a:avLst/>
          </a:prstGeom>
          <a:ln w="7620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63306" y="758234"/>
            <a:ext cx="2932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Perciò abbiamo riscontrato che molte persone non sanno riconoscere una relazione tossica.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496395" y="2882979"/>
            <a:ext cx="263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C66FF"/>
                </a:solidFill>
              </a:rPr>
              <a:t>CHE COS’E’ UNA RELAZIONE TOSSICA?</a:t>
            </a:r>
            <a:endParaRPr lang="it-IT" dirty="0">
              <a:solidFill>
                <a:srgbClr val="CC66FF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696933" y="3577678"/>
            <a:ext cx="542077" cy="32461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5141158" y="4231286"/>
            <a:ext cx="3288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Qualsiasi relazione dove uno dei due opprime l’altro, in cui non c’è rispetto e si può arrivare fino all’uso della violenza fisica o psicologica che viene sempre giustificata da chi la subisce come una dimostrazione d’amore.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65580" y="3213895"/>
            <a:ext cx="384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Per risolvere questo problema abbiamo pensato a una campagna di sensibilizzazione e informazione sulle relazioni tossiche al fine di prevenirle e per rendere consapevoli le persone su che cosa significhi davvero vivere una relazione sana.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566337">
            <a:off x="3717659" y="2338782"/>
            <a:ext cx="2254533" cy="4707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60465" y="305076"/>
            <a:ext cx="12609484" cy="1450757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CAMPAGNA SULLE RELAZIONI TOSSICHE </a:t>
            </a:r>
            <a:endParaRPr lang="it-IT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1745" y="2161309"/>
            <a:ext cx="50984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Realizzazione di questa campagna con i ragazzi dalla seconda media alla quinta superiore nelle scuole attraverso un incontro tenuto da uno psicologo ( volontario del CAV ).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Verranno mostrati due video di situazioni diverse</a:t>
            </a:r>
            <a:endParaRPr lang="it-IT" dirty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I ragazzi dovranno riconoscere quale delle due è secondo loro quella tossica.</a:t>
            </a:r>
            <a:endParaRPr lang="it-IT" dirty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Da qui si può partire con la spiegazione da parte di uno psicologo ( volontario del CAV ) su che cos’è una relazione tossica e come evitarla.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L’incontro si può organizzare durante l’anno in base alle disponibilità della scuola.</a:t>
            </a:r>
            <a:endParaRPr lang="it-IT" dirty="0" smtClean="0">
              <a:latin typeface="Baskerville Old Face" panose="02020602080505020303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139573" y="3460313"/>
            <a:ext cx="278014" cy="138546"/>
          </a:xfrm>
          <a:prstGeom prst="straightConnector1">
            <a:avLst/>
          </a:prstGeom>
          <a:ln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5126181" y="3935062"/>
            <a:ext cx="314037" cy="116903"/>
          </a:xfrm>
          <a:prstGeom prst="straightConnector1">
            <a:avLst/>
          </a:prstGeom>
          <a:ln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602776" y="3263938"/>
            <a:ext cx="745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Baskerville Old Face" panose="02020602080505020303" pitchFamily="18" charset="0"/>
              </a:rPr>
              <a:t>Scena in cui l’uomo spinge la donna e subito dopo si scusa dicendo che la ama.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02776" y="3838691"/>
            <a:ext cx="6650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Baskerville Old Face" panose="02020602080505020303" pitchFamily="18" charset="0"/>
              </a:rPr>
              <a:t>Scena in cui l’uomo si prende cura della donna senza dirle ti amo.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55" y="4177245"/>
            <a:ext cx="2142836" cy="21380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66472" y="2993336"/>
            <a:ext cx="4035410" cy="23651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89" y="430678"/>
            <a:ext cx="3505738" cy="205733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7785" y="785350"/>
            <a:ext cx="2780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Dal sondaggio abbiamo, inoltre riscontrato che molte persone cambiano per essere accettati dagli altri non avendo il coraggio di mostrarsi per quello che sono.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/>
          <a:srcRect l="4091" b="4979"/>
          <a:stretch>
            <a:fillRect/>
          </a:stretch>
        </p:blipFill>
        <p:spPr>
          <a:xfrm>
            <a:off x="8062746" y="2243715"/>
            <a:ext cx="3943948" cy="327039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49623">
            <a:off x="2888795" y="2575741"/>
            <a:ext cx="1408298" cy="481626"/>
          </a:xfrm>
          <a:prstGeom prst="rect">
            <a:avLst/>
          </a:prstGeom>
        </p:spPr>
      </p:pic>
      <p:sp>
        <p:nvSpPr>
          <p:cNvPr id="16" name="AutoShape 2" descr="blob:https://web.whatsapp.com/87d6a551-ae85-4e3d-ab1c-73914d11e2d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288146" y="3391057"/>
            <a:ext cx="3583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Per risolvere questo problema abbiamo realizzato una campagna sull’importanza della propria identità, pensando anche a qualche attività per insegnare a ragazzi e bambini a non aver paura di essere se stessi. 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C66FF"/>
                </a:solidFill>
                <a:latin typeface="Baskerville Old Face" panose="02020602080505020303" pitchFamily="18" charset="0"/>
              </a:rPr>
              <a:t>CAMPAGNA SULL’IDENTITA’</a:t>
            </a:r>
            <a:endParaRPr lang="it-IT" b="1" dirty="0">
              <a:solidFill>
                <a:srgbClr val="CC66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20768" y="2037347"/>
            <a:ext cx="10411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Realizzazione di una campagna per ragazzi di medie e superiori organizzata dalle scuole insieme al CAV.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Intervento tenuto da un esperto pagato dalla Fondazione Comunità Mantovana.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latin typeface="Baskerville Old Face" panose="02020602080505020303" pitchFamily="18" charset="0"/>
              </a:rPr>
              <a:t>L’incontro si può organizzare durante l’anno in base alle disponibilità della scuola</a:t>
            </a:r>
            <a:r>
              <a:rPr lang="it-IT" dirty="0" smtClean="0">
                <a:latin typeface="Baskerville Old Face" panose="02020602080505020303" pitchFamily="18" charset="0"/>
              </a:rPr>
              <a:t>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La campagna tratterà temi riguardanti il mantenere una propria identità e non confondersi insieme agli altri.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Si parlerà di autostima che è il punto di partenza per affermare una propria individualità al fine di riuscire a non cambiare se stessi per gli altri e per essere accettati da un gruppo.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Un’attività che si può organizzare, dopo l’intervento dell’esperto, sono dei </a:t>
            </a:r>
            <a:r>
              <a:rPr lang="it-IT" b="1" dirty="0" smtClean="0">
                <a:latin typeface="Baskerville Old Face" panose="02020602080505020303" pitchFamily="18" charset="0"/>
              </a:rPr>
              <a:t>laboratori di teatro </a:t>
            </a:r>
            <a:r>
              <a:rPr lang="it-IT" dirty="0" smtClean="0">
                <a:latin typeface="Baskerville Old Face" panose="02020602080505020303" pitchFamily="18" charset="0"/>
              </a:rPr>
              <a:t>per far emergere le personalità dei ragazzi e farli esprimere in un contesto privo di pregiudizi.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Con l’attività si inizierà a vivere meglio con se stessi e anche con gli altri senza annullarsi.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 smtClean="0">
                <a:latin typeface="Baskerville Old Face" panose="02020602080505020303" pitchFamily="18" charset="0"/>
              </a:rPr>
              <a:t>L’obiettivo della campagna sarà quello di essere coinvolgente e innovativa per far emergere l’identità di ogni ragazzo che deve mettersi in gioco in modo attivo.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67642" y="2998501"/>
            <a:ext cx="3462840" cy="20295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5648" y="186098"/>
            <a:ext cx="3505504" cy="205453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520665" y="797864"/>
            <a:ext cx="3455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Dal sondaggio abbiamo riscontrato che molti giovani preferiscono non parlare dei loro problemi.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b="5142"/>
          <a:stretch>
            <a:fillRect/>
          </a:stretch>
        </p:blipFill>
        <p:spPr>
          <a:xfrm>
            <a:off x="7390206" y="2723949"/>
            <a:ext cx="4179559" cy="335921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28172" y="3367693"/>
            <a:ext cx="3262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askerville Old Face" panose="02020602080505020303" pitchFamily="18" charset="0"/>
              </a:rPr>
              <a:t>Per cercare di migliorare questa situazione abbiamo pensato di distribuire </a:t>
            </a:r>
            <a:r>
              <a:rPr lang="it-IT" sz="1600" dirty="0">
                <a:latin typeface="Baskerville Old Face" panose="02020602080505020303" pitchFamily="18" charset="0"/>
              </a:rPr>
              <a:t>nelle scuole e nelle </a:t>
            </a:r>
            <a:r>
              <a:rPr lang="it-IT" sz="1600" dirty="0" smtClean="0">
                <a:latin typeface="Baskerville Old Face" panose="02020602080505020303" pitchFamily="18" charset="0"/>
              </a:rPr>
              <a:t>palestre dei volantini del Telefono-Giovane.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50689">
            <a:off x="3838799" y="1914960"/>
            <a:ext cx="1503374" cy="16623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38561" y="0"/>
            <a:ext cx="3462828" cy="203014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22922" y="548640"/>
            <a:ext cx="337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askerville Old Face" panose="02020602080505020303" pitchFamily="18" charset="0"/>
              </a:rPr>
              <a:t>Volantino del Telefono Giovane da distribuire nelle scuole e nelle palestre. 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10" y="78377"/>
            <a:ext cx="4442690" cy="62213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9236</Words>
  <Application>WPS Presentation</Application>
  <PresentationFormat>Personalizzato</PresentationFormat>
  <Paragraphs>167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Baskerville Old Face</vt:lpstr>
      <vt:lpstr>Britannic Bold</vt:lpstr>
      <vt:lpstr>Courier New</vt:lpstr>
      <vt:lpstr>Microsoft YaHei</vt:lpstr>
      <vt:lpstr>Arial Unicode MS</vt:lpstr>
      <vt:lpstr>Calibri Light</vt:lpstr>
      <vt:lpstr>Retrospettivo</vt:lpstr>
      <vt:lpstr>CENTRO DI AIUTO ALLA VITA  (CAV)</vt:lpstr>
      <vt:lpstr>PowerPoint 演示文稿</vt:lpstr>
      <vt:lpstr>PowerPoint 演示文稿</vt:lpstr>
      <vt:lpstr>PowerPoint 演示文稿</vt:lpstr>
      <vt:lpstr>CAMPAGNA SULLE RELAZIONI TOSSICHE </vt:lpstr>
      <vt:lpstr>PowerPoint 演示文稿</vt:lpstr>
      <vt:lpstr>CAMPAGNA SULL’IDENTITA’</vt:lpstr>
      <vt:lpstr>PowerPoint 演示文稿</vt:lpstr>
      <vt:lpstr>PowerPoint 演示文稿</vt:lpstr>
      <vt:lpstr>PowerPoint 演示文稿</vt:lpstr>
      <vt:lpstr>ATTIVITÀ SPORTIVE</vt:lpstr>
      <vt:lpstr>PowerPoint 演示文稿</vt:lpstr>
      <vt:lpstr>PowerPoint 演示文稿</vt:lpstr>
      <vt:lpstr>ATTIVITÀ RICREATIVE</vt:lpstr>
      <vt:lpstr>ATTIVITÀ SOCIALI PER LE DONNE</vt:lpstr>
      <vt:lpstr>GRUPPI DI ASCOLTO</vt:lpstr>
      <vt:lpstr>LEZIONI DI AUTODIFESA </vt:lpstr>
      <vt:lpstr>PowerPoint 演示文稿</vt:lpstr>
      <vt:lpstr>ASSEMBLEA RAGAZZI</vt:lpstr>
      <vt:lpstr>INCONTRO DI SENSIBILIZZAZIONE BAMBINI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DI AIUTO ALLA VITA</dc:title>
  <dc:creator>Francesco Carrozzo</dc:creator>
  <cp:lastModifiedBy>Utente</cp:lastModifiedBy>
  <cp:revision>120</cp:revision>
  <dcterms:created xsi:type="dcterms:W3CDTF">2022-02-22T07:53:00Z</dcterms:created>
  <dcterms:modified xsi:type="dcterms:W3CDTF">2022-11-16T11:47:56Z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576A408F277B48AC9E15157C9398F7FA</vt:lpwstr>
  </property>
  <property fmtid="{D5CDD505-2E9C-101B-9397-08002B2CF9AE}" pid="3" name="KSOProductBuildVer">
    <vt:lpwstr>1033-11.2.0.11380</vt:lpwstr>
  </property>
</Properties>
</file>